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handoutMasterIdLst>
    <p:handoutMasterId r:id="rId20"/>
  </p:handoutMasterIdLst>
  <p:sldIdLst>
    <p:sldId id="266" r:id="rId5"/>
    <p:sldId id="450" r:id="rId6"/>
    <p:sldId id="616" r:id="rId7"/>
    <p:sldId id="619" r:id="rId8"/>
    <p:sldId id="629" r:id="rId9"/>
    <p:sldId id="618" r:id="rId10"/>
    <p:sldId id="622" r:id="rId11"/>
    <p:sldId id="620" r:id="rId12"/>
    <p:sldId id="623" r:id="rId13"/>
    <p:sldId id="624" r:id="rId14"/>
    <p:sldId id="625" r:id="rId15"/>
    <p:sldId id="630" r:id="rId16"/>
    <p:sldId id="628" r:id="rId17"/>
    <p:sldId id="614" r:id="rId18"/>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FC105B-B398-09A5-3093-EEB7DC12681D}" name="Marie Gasnier (FR)" initials="MG" userId="S::marie.gasnier@pwc.com::f1be3cc3-edee-4e5e-a3a3-fbedfb9c16a6" providerId="AD"/>
  <p188:author id="{8EBCB860-6E07-E7CE-7E4C-710A17358154}" name="Marie DUBOIS (FR)" initials="M(" userId="S::marie.dubois@pwc.com::7971e958-67f2-4973-ba65-9824bc2cb21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3860"/>
    <a:srgbClr val="808080"/>
    <a:srgbClr val="A0D1FF"/>
    <a:srgbClr val="F5C4AF"/>
    <a:srgbClr val="000000"/>
    <a:srgbClr val="E6E6E6"/>
    <a:srgbClr val="0D6ABF"/>
    <a:srgbClr val="E66C37"/>
    <a:srgbClr val="A7D4FF"/>
    <a:srgbClr val="F6C8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Style foncé 2 - Accentuation 3/Accentuation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Style foncé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4C1A8A3-306A-4EB7-A6B1-4F7E0EB9C5D6}" styleName="Style moyen 3 - Accentuation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CC9FEC9-2CDD-134F-840A-8F57484A297B}"/>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EC13CF4C-D8D8-324F-AFA7-772950C22486}"/>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05AB692F-B762-CF4B-A8A8-22AAB26BA03B}" type="datetimeFigureOut">
              <a:rPr lang="fr-FR" smtClean="0"/>
              <a:t>02/06/2026</a:t>
            </a:fld>
            <a:endParaRPr lang="fr-FR"/>
          </a:p>
        </p:txBody>
      </p:sp>
      <p:sp>
        <p:nvSpPr>
          <p:cNvPr id="4" name="Espace réservé du pied de page 3">
            <a:extLst>
              <a:ext uri="{FF2B5EF4-FFF2-40B4-BE49-F238E27FC236}">
                <a16:creationId xmlns:a16="http://schemas.microsoft.com/office/drawing/2014/main" id="{EC31A6AC-A6A7-3248-B6E6-95946088A41B}"/>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D802CA66-22E3-C34E-89C6-B4B2A67C3984}"/>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44F41BAA-598B-594C-8490-B89944D016A3}" type="slidenum">
              <a:rPr lang="fr-FR" smtClean="0"/>
              <a:t>‹N°›</a:t>
            </a:fld>
            <a:endParaRPr lang="fr-FR"/>
          </a:p>
        </p:txBody>
      </p:sp>
    </p:spTree>
    <p:extLst>
      <p:ext uri="{BB962C8B-B14F-4D97-AF65-F5344CB8AC3E}">
        <p14:creationId xmlns:p14="http://schemas.microsoft.com/office/powerpoint/2010/main" val="3793620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873A9EE-EAD2-0C48-AEF4-C2D4DC6DFEA0}" type="datetimeFigureOut">
              <a:rPr lang="fr-FR" smtClean="0"/>
              <a:t>02/06/2026</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DB73AB8B-6D17-C244-B144-C2D3D1B3AB3D}" type="slidenum">
              <a:rPr lang="fr-FR" smtClean="0"/>
              <a:t>‹N°›</a:t>
            </a:fld>
            <a:endParaRPr lang="fr-FR"/>
          </a:p>
        </p:txBody>
      </p:sp>
    </p:spTree>
    <p:extLst>
      <p:ext uri="{BB962C8B-B14F-4D97-AF65-F5344CB8AC3E}">
        <p14:creationId xmlns:p14="http://schemas.microsoft.com/office/powerpoint/2010/main" val="2113593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B73AB8B-6D17-C244-B144-C2D3D1B3AB3D}" type="slidenum">
              <a:rPr lang="fr-FR" smtClean="0"/>
              <a:t>1</a:t>
            </a:fld>
            <a:endParaRPr lang="fr-FR"/>
          </a:p>
        </p:txBody>
      </p:sp>
    </p:spTree>
    <p:extLst>
      <p:ext uri="{BB962C8B-B14F-4D97-AF65-F5344CB8AC3E}">
        <p14:creationId xmlns:p14="http://schemas.microsoft.com/office/powerpoint/2010/main" val="2779940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B73AB8B-6D17-C244-B144-C2D3D1B3AB3D}" type="slidenum">
              <a:rPr lang="fr-FR" smtClean="0"/>
              <a:t>9</a:t>
            </a:fld>
            <a:endParaRPr lang="fr-FR"/>
          </a:p>
        </p:txBody>
      </p:sp>
    </p:spTree>
    <p:extLst>
      <p:ext uri="{BB962C8B-B14F-4D97-AF65-F5344CB8AC3E}">
        <p14:creationId xmlns:p14="http://schemas.microsoft.com/office/powerpoint/2010/main" val="1888710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6C1B6-8C3E-9BE7-C145-28391DD8ACE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4963855-7D0C-E035-3C04-A2C5D8058A7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D55FE97-488F-5F40-206A-F30F7F72506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05CC0F7-4834-C2BD-74FE-9D038C688571}"/>
              </a:ext>
            </a:extLst>
          </p:cNvPr>
          <p:cNvSpPr>
            <a:spLocks noGrp="1"/>
          </p:cNvSpPr>
          <p:nvPr>
            <p:ph type="sldNum" sz="quarter" idx="5"/>
          </p:nvPr>
        </p:nvSpPr>
        <p:spPr/>
        <p:txBody>
          <a:bodyPr/>
          <a:lstStyle/>
          <a:p>
            <a:fld id="{DB73AB8B-6D17-C244-B144-C2D3D1B3AB3D}" type="slidenum">
              <a:rPr lang="fr-FR" smtClean="0"/>
              <a:t>10</a:t>
            </a:fld>
            <a:endParaRPr lang="fr-FR"/>
          </a:p>
        </p:txBody>
      </p:sp>
    </p:spTree>
    <p:extLst>
      <p:ext uri="{BB962C8B-B14F-4D97-AF65-F5344CB8AC3E}">
        <p14:creationId xmlns:p14="http://schemas.microsoft.com/office/powerpoint/2010/main" val="1185376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50341-D925-EE6A-439A-452D9FB9693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C7BC153-AC34-6672-E953-0926D94F0B9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F89A522-BCC2-2BC0-0CDA-F4A2A846D2C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D0077DE-01DE-0FE4-F133-9022921F1698}"/>
              </a:ext>
            </a:extLst>
          </p:cNvPr>
          <p:cNvSpPr>
            <a:spLocks noGrp="1"/>
          </p:cNvSpPr>
          <p:nvPr>
            <p:ph type="sldNum" sz="quarter" idx="5"/>
          </p:nvPr>
        </p:nvSpPr>
        <p:spPr/>
        <p:txBody>
          <a:bodyPr/>
          <a:lstStyle/>
          <a:p>
            <a:fld id="{DB73AB8B-6D17-C244-B144-C2D3D1B3AB3D}" type="slidenum">
              <a:rPr lang="fr-FR" smtClean="0"/>
              <a:t>11</a:t>
            </a:fld>
            <a:endParaRPr lang="fr-FR"/>
          </a:p>
        </p:txBody>
      </p:sp>
    </p:spTree>
    <p:extLst>
      <p:ext uri="{BB962C8B-B14F-4D97-AF65-F5344CB8AC3E}">
        <p14:creationId xmlns:p14="http://schemas.microsoft.com/office/powerpoint/2010/main" val="7240716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N°1 CNAM Couverture avec photo">
    <p:spTree>
      <p:nvGrpSpPr>
        <p:cNvPr id="1" name=""/>
        <p:cNvGrpSpPr/>
        <p:nvPr/>
      </p:nvGrpSpPr>
      <p:grpSpPr>
        <a:xfrm>
          <a:off x="0" y="0"/>
          <a:ext cx="0" cy="0"/>
          <a:chOff x="0" y="0"/>
          <a:chExt cx="0" cy="0"/>
        </a:xfrm>
      </p:grpSpPr>
      <p:pic>
        <p:nvPicPr>
          <p:cNvPr id="6" name="Image 5" descr="Une image contenant alimentation&#10;&#10;Description générée automatiquement">
            <a:extLst>
              <a:ext uri="{FF2B5EF4-FFF2-40B4-BE49-F238E27FC236}">
                <a16:creationId xmlns:a16="http://schemas.microsoft.com/office/drawing/2014/main" id="{6C1F8D08-6EB0-422B-93A1-7AFDDC66FEBA}"/>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l="6079" t="13944" r="62" b="12486"/>
          <a:stretch/>
        </p:blipFill>
        <p:spPr>
          <a:xfrm>
            <a:off x="536575" y="279400"/>
            <a:ext cx="4705350" cy="1689100"/>
          </a:xfrm>
          <a:prstGeom prst="rect">
            <a:avLst/>
          </a:prstGeom>
        </p:spPr>
      </p:pic>
      <p:sp>
        <p:nvSpPr>
          <p:cNvPr id="9" name="Espace réservé pour une image  2">
            <a:extLst>
              <a:ext uri="{FF2B5EF4-FFF2-40B4-BE49-F238E27FC236}">
                <a16:creationId xmlns:a16="http://schemas.microsoft.com/office/drawing/2014/main" id="{4A942647-1398-2A41-AAA1-AA7C84CCEB7A}"/>
              </a:ext>
            </a:extLst>
          </p:cNvPr>
          <p:cNvSpPr>
            <a:spLocks noGrp="1"/>
          </p:cNvSpPr>
          <p:nvPr>
            <p:ph type="pic" idx="14"/>
          </p:nvPr>
        </p:nvSpPr>
        <p:spPr>
          <a:xfrm>
            <a:off x="507201" y="2188868"/>
            <a:ext cx="11178000" cy="4158000"/>
          </a:xfrm>
          <a:solidFill>
            <a:schemeClr val="bg1">
              <a:lumMod val="95000"/>
            </a:schemeClr>
          </a:solidFill>
        </p:spPr>
        <p:txBody>
          <a:bodyPr anchor="ctr"/>
          <a:lstStyle>
            <a:lvl1pPr marL="0" indent="0" algn="ctr">
              <a:buNone/>
              <a:defRPr sz="1400" b="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2" name="Titre 1">
            <a:extLst>
              <a:ext uri="{FF2B5EF4-FFF2-40B4-BE49-F238E27FC236}">
                <a16:creationId xmlns:a16="http://schemas.microsoft.com/office/drawing/2014/main" id="{08C5C4EE-51F7-9940-9606-76F8D4D73B88}"/>
              </a:ext>
            </a:extLst>
          </p:cNvPr>
          <p:cNvSpPr>
            <a:spLocks noGrp="1"/>
          </p:cNvSpPr>
          <p:nvPr>
            <p:ph type="ctrTitle" hasCustomPrompt="1"/>
          </p:nvPr>
        </p:nvSpPr>
        <p:spPr>
          <a:xfrm>
            <a:off x="506801" y="2188868"/>
            <a:ext cx="6840000" cy="4157999"/>
          </a:xfrm>
          <a:prstGeom prst="rect">
            <a:avLst/>
          </a:prstGeom>
          <a:noFill/>
        </p:spPr>
        <p:txBody>
          <a:bodyPr lIns="251999" tIns="270000" rIns="90000" bIns="46800" anchor="t">
            <a:normAutofit/>
          </a:bodyPr>
          <a:lstStyle>
            <a:lvl1pPr algn="l">
              <a:lnSpc>
                <a:spcPct val="120000"/>
              </a:lnSpc>
              <a:spcAft>
                <a:spcPts val="0"/>
              </a:spcAft>
              <a:defRPr sz="4100"/>
            </a:lvl1pPr>
          </a:lstStyle>
          <a:p>
            <a:r>
              <a:rPr lang="fr-FR"/>
              <a:t>MODIFIEZ LE STYLE DU TITRE</a:t>
            </a:r>
          </a:p>
        </p:txBody>
      </p:sp>
      <p:sp>
        <p:nvSpPr>
          <p:cNvPr id="12" name="Espace réservé de la date 11">
            <a:extLst>
              <a:ext uri="{FF2B5EF4-FFF2-40B4-BE49-F238E27FC236}">
                <a16:creationId xmlns:a16="http://schemas.microsoft.com/office/drawing/2014/main" id="{03F3D622-9637-41B2-A77E-476826BB4A98}"/>
              </a:ext>
            </a:extLst>
          </p:cNvPr>
          <p:cNvSpPr>
            <a:spLocks noGrp="1"/>
          </p:cNvSpPr>
          <p:nvPr>
            <p:ph type="dt" sz="half" idx="19"/>
          </p:nvPr>
        </p:nvSpPr>
        <p:spPr>
          <a:xfrm>
            <a:off x="9899487" y="6372000"/>
            <a:ext cx="1800000" cy="288000"/>
          </a:xfrm>
        </p:spPr>
        <p:txBody>
          <a:bodyPr/>
          <a:lstStyle/>
          <a:p>
            <a:fld id="{7A90C9BA-8212-E643-99E2-71E2B6F6098A}" type="datetime1">
              <a:rPr lang="fr-FR" smtClean="0"/>
              <a:t>02/06/2026</a:t>
            </a:fld>
            <a:endParaRPr lang="fr-FR"/>
          </a:p>
        </p:txBody>
      </p:sp>
    </p:spTree>
    <p:extLst>
      <p:ext uri="{BB962C8B-B14F-4D97-AF65-F5344CB8AC3E}">
        <p14:creationId xmlns:p14="http://schemas.microsoft.com/office/powerpoint/2010/main" val="8302739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1273094" y="2087730"/>
            <a:ext cx="10421565" cy="3766660"/>
          </a:xfrm>
        </p:spPr>
        <p:txBody>
          <a:bodyPr/>
          <a:lstStyle>
            <a:lvl1pPr marL="0" indent="0">
              <a:buNone/>
              <a:defRPr sz="2200" b="0">
                <a:solidFill>
                  <a:schemeClr val="tx2"/>
                </a:solidFill>
              </a:defRPr>
            </a:lvl1pPr>
            <a:lvl2pPr marL="0" indent="144000">
              <a:spcAft>
                <a:spcPts val="800"/>
              </a:spcAft>
              <a:buClr>
                <a:schemeClr val="tx2"/>
              </a:buClr>
              <a:buFont typeface="Symbol" panose="05050102010706020507" pitchFamily="18" charset="2"/>
              <a:buChar char=""/>
              <a:defRPr b="1"/>
            </a:lvl2pPr>
            <a:lvl3pPr>
              <a:spcAft>
                <a:spcPts val="600"/>
              </a:spcAft>
              <a:defRPr sz="1600" b="0"/>
            </a:lvl3pPr>
            <a:lvl4pPr>
              <a:defRPr sz="1400" b="1"/>
            </a:lvl4pPr>
            <a:lvl5pPr>
              <a:defRPr sz="1200"/>
            </a:lvl5pPr>
          </a:lstStyle>
          <a:p>
            <a:pPr lvl="0"/>
            <a:r>
              <a:rPr lang="fr-FR"/>
              <a:t>Modifiez les styles du texte du masque</a:t>
            </a:r>
          </a:p>
        </p:txBody>
      </p:sp>
      <p:sp>
        <p:nvSpPr>
          <p:cNvPr id="4" name="Espace réservé du numéro de diapositive 3">
            <a:extLst>
              <a:ext uri="{FF2B5EF4-FFF2-40B4-BE49-F238E27FC236}">
                <a16:creationId xmlns:a16="http://schemas.microsoft.com/office/drawing/2014/main" id="{934E310A-4CEE-7246-82CD-435F6B104E3E}"/>
              </a:ext>
            </a:extLst>
          </p:cNvPr>
          <p:cNvSpPr>
            <a:spLocks noGrp="1"/>
          </p:cNvSpPr>
          <p:nvPr>
            <p:ph type="sldNum" sz="quarter" idx="15"/>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D70E81EC-A4CC-46F3-8A94-BB7AD42F7DA0}"/>
              </a:ext>
            </a:extLst>
          </p:cNvPr>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2905616581"/>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1273094" y="2087730"/>
            <a:ext cx="10421565" cy="3766660"/>
          </a:xfrm>
        </p:spPr>
        <p:txBody>
          <a:bodyPr/>
          <a:lstStyle>
            <a:lvl1pPr marL="0" indent="0">
              <a:buNone/>
              <a:defRPr sz="2200" b="0">
                <a:solidFill>
                  <a:schemeClr val="tx2"/>
                </a:solidFill>
              </a:defRPr>
            </a:lvl1pPr>
            <a:lvl2pPr marL="0" indent="144000">
              <a:spcAft>
                <a:spcPts val="800"/>
              </a:spcAft>
              <a:buClr>
                <a:schemeClr val="tx2"/>
              </a:buClr>
              <a:buFont typeface="Symbol" panose="05050102010706020507" pitchFamily="18" charset="2"/>
              <a:buChar char=""/>
              <a:defRPr b="1"/>
            </a:lvl2pPr>
            <a:lvl3pPr>
              <a:spcAft>
                <a:spcPts val="600"/>
              </a:spcAft>
              <a:defRPr sz="1600" b="0"/>
            </a:lvl3pPr>
            <a:lvl4pPr>
              <a:defRPr sz="1400" b="1"/>
            </a:lvl4pPr>
            <a:lvl5pPr>
              <a:defRPr sz="1200"/>
            </a:lvl5pPr>
          </a:lstStyle>
          <a:p>
            <a:pPr lvl="0"/>
            <a:r>
              <a:rPr lang="fr-FR"/>
              <a:t>Modifiez les styles du texte du masque</a:t>
            </a:r>
          </a:p>
        </p:txBody>
      </p:sp>
      <p:sp>
        <p:nvSpPr>
          <p:cNvPr id="4" name="Espace réservé du numéro de diapositive 3">
            <a:extLst>
              <a:ext uri="{FF2B5EF4-FFF2-40B4-BE49-F238E27FC236}">
                <a16:creationId xmlns:a16="http://schemas.microsoft.com/office/drawing/2014/main" id="{934E310A-4CEE-7246-82CD-435F6B104E3E}"/>
              </a:ext>
            </a:extLst>
          </p:cNvPr>
          <p:cNvSpPr>
            <a:spLocks noGrp="1"/>
          </p:cNvSpPr>
          <p:nvPr>
            <p:ph type="sldNum" sz="quarter" idx="15"/>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D70E81EC-A4CC-46F3-8A94-BB7AD42F7DA0}"/>
              </a:ext>
            </a:extLst>
          </p:cNvPr>
          <p:cNvSpPr>
            <a:spLocks noGrp="1"/>
          </p:cNvSpPr>
          <p:nvPr>
            <p:ph type="title"/>
          </p:nvPr>
        </p:nvSpPr>
        <p:spPr>
          <a:solidFill>
            <a:schemeClr val="tx2"/>
          </a:solidFill>
        </p:spPr>
        <p:txBody>
          <a:bodyPr/>
          <a:lstStyle/>
          <a:p>
            <a:r>
              <a:rPr lang="fr-FR"/>
              <a:t>Modifiez le style du titre</a:t>
            </a:r>
          </a:p>
        </p:txBody>
      </p:sp>
    </p:spTree>
    <p:extLst>
      <p:ext uri="{BB962C8B-B14F-4D97-AF65-F5344CB8AC3E}">
        <p14:creationId xmlns:p14="http://schemas.microsoft.com/office/powerpoint/2010/main" val="3803856391"/>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1273094" y="2087730"/>
            <a:ext cx="10421565" cy="3766660"/>
          </a:xfrm>
        </p:spPr>
        <p:txBody>
          <a:bodyPr/>
          <a:lstStyle>
            <a:lvl1pPr marL="0" indent="0">
              <a:buNone/>
              <a:defRPr sz="2200" b="0">
                <a:solidFill>
                  <a:schemeClr val="tx2"/>
                </a:solidFill>
              </a:defRPr>
            </a:lvl1pPr>
            <a:lvl2pPr marL="0" indent="144000">
              <a:spcAft>
                <a:spcPts val="800"/>
              </a:spcAft>
              <a:buClr>
                <a:schemeClr val="tx2"/>
              </a:buClr>
              <a:buFont typeface="Symbol" panose="05050102010706020507" pitchFamily="18" charset="2"/>
              <a:buChar char=""/>
              <a:defRPr b="1"/>
            </a:lvl2pPr>
            <a:lvl3pPr>
              <a:spcAft>
                <a:spcPts val="600"/>
              </a:spcAft>
              <a:defRPr sz="1600" b="0"/>
            </a:lvl3pPr>
            <a:lvl4pPr>
              <a:defRPr sz="1400" b="1"/>
            </a:lvl4pPr>
            <a:lvl5pPr>
              <a:defRPr sz="1200"/>
            </a:lvl5pPr>
          </a:lstStyle>
          <a:p>
            <a:pPr lvl="0"/>
            <a:r>
              <a:rPr lang="fr-FR"/>
              <a:t>Modifiez les styles du texte du masque</a:t>
            </a:r>
          </a:p>
        </p:txBody>
      </p:sp>
      <p:sp>
        <p:nvSpPr>
          <p:cNvPr id="4" name="Espace réservé du numéro de diapositive 3">
            <a:extLst>
              <a:ext uri="{FF2B5EF4-FFF2-40B4-BE49-F238E27FC236}">
                <a16:creationId xmlns:a16="http://schemas.microsoft.com/office/drawing/2014/main" id="{934E310A-4CEE-7246-82CD-435F6B104E3E}"/>
              </a:ext>
            </a:extLst>
          </p:cNvPr>
          <p:cNvSpPr>
            <a:spLocks noGrp="1"/>
          </p:cNvSpPr>
          <p:nvPr>
            <p:ph type="sldNum" sz="quarter" idx="15"/>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D70E81EC-A4CC-46F3-8A94-BB7AD42F7DA0}"/>
              </a:ext>
            </a:extLst>
          </p:cNvPr>
          <p:cNvSpPr>
            <a:spLocks noGrp="1"/>
          </p:cNvSpPr>
          <p:nvPr>
            <p:ph type="title"/>
          </p:nvPr>
        </p:nvSpPr>
        <p:spPr>
          <a:solidFill>
            <a:schemeClr val="accent1"/>
          </a:solidFill>
        </p:spPr>
        <p:txBody>
          <a:bodyPr/>
          <a:lstStyle/>
          <a:p>
            <a:r>
              <a:rPr lang="fr-FR"/>
              <a:t>Modifiez le style du titre</a:t>
            </a:r>
          </a:p>
        </p:txBody>
      </p:sp>
    </p:spTree>
    <p:extLst>
      <p:ext uri="{BB962C8B-B14F-4D97-AF65-F5344CB8AC3E}">
        <p14:creationId xmlns:p14="http://schemas.microsoft.com/office/powerpoint/2010/main" val="3429433927"/>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1273094" y="2087730"/>
            <a:ext cx="10421565" cy="3766660"/>
          </a:xfrm>
        </p:spPr>
        <p:txBody>
          <a:bodyPr/>
          <a:lstStyle>
            <a:lvl1pPr marL="0" indent="0">
              <a:buNone/>
              <a:defRPr sz="2200" b="0">
                <a:solidFill>
                  <a:schemeClr val="tx2"/>
                </a:solidFill>
              </a:defRPr>
            </a:lvl1pPr>
            <a:lvl2pPr marL="0" indent="144000">
              <a:spcAft>
                <a:spcPts val="800"/>
              </a:spcAft>
              <a:buClr>
                <a:schemeClr val="tx2"/>
              </a:buClr>
              <a:buFont typeface="Symbol" panose="05050102010706020507" pitchFamily="18" charset="2"/>
              <a:buChar char=""/>
              <a:defRPr b="1"/>
            </a:lvl2pPr>
            <a:lvl3pPr>
              <a:spcAft>
                <a:spcPts val="600"/>
              </a:spcAft>
              <a:defRPr sz="1600" b="0"/>
            </a:lvl3pPr>
            <a:lvl4pPr>
              <a:defRPr sz="1400" b="1"/>
            </a:lvl4pPr>
            <a:lvl5pPr>
              <a:defRPr sz="1200"/>
            </a:lvl5pPr>
          </a:lstStyle>
          <a:p>
            <a:pPr lvl="0"/>
            <a:r>
              <a:rPr lang="fr-FR"/>
              <a:t>Modifiez les styles du texte du masque</a:t>
            </a:r>
          </a:p>
        </p:txBody>
      </p:sp>
      <p:sp>
        <p:nvSpPr>
          <p:cNvPr id="4" name="Espace réservé du numéro de diapositive 3">
            <a:extLst>
              <a:ext uri="{FF2B5EF4-FFF2-40B4-BE49-F238E27FC236}">
                <a16:creationId xmlns:a16="http://schemas.microsoft.com/office/drawing/2014/main" id="{934E310A-4CEE-7246-82CD-435F6B104E3E}"/>
              </a:ext>
            </a:extLst>
          </p:cNvPr>
          <p:cNvSpPr>
            <a:spLocks noGrp="1"/>
          </p:cNvSpPr>
          <p:nvPr>
            <p:ph type="sldNum" sz="quarter" idx="15"/>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D70E81EC-A4CC-46F3-8A94-BB7AD42F7DA0}"/>
              </a:ext>
            </a:extLst>
          </p:cNvPr>
          <p:cNvSpPr>
            <a:spLocks noGrp="1"/>
          </p:cNvSpPr>
          <p:nvPr>
            <p:ph type="title"/>
          </p:nvPr>
        </p:nvSpPr>
        <p:spPr>
          <a:solidFill>
            <a:schemeClr val="accent2"/>
          </a:solidFill>
        </p:spPr>
        <p:txBody>
          <a:bodyPr/>
          <a:lstStyle/>
          <a:p>
            <a:r>
              <a:rPr lang="fr-FR"/>
              <a:t>Modifiez le style du titre</a:t>
            </a:r>
          </a:p>
        </p:txBody>
      </p:sp>
    </p:spTree>
    <p:extLst>
      <p:ext uri="{BB962C8B-B14F-4D97-AF65-F5344CB8AC3E}">
        <p14:creationId xmlns:p14="http://schemas.microsoft.com/office/powerpoint/2010/main" val="241438553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1273094" y="2087730"/>
            <a:ext cx="10421565" cy="3766660"/>
          </a:xfrm>
        </p:spPr>
        <p:txBody>
          <a:bodyPr/>
          <a:lstStyle>
            <a:lvl1pPr marL="0" indent="0">
              <a:buNone/>
              <a:defRPr sz="2200" b="0">
                <a:solidFill>
                  <a:schemeClr val="tx2"/>
                </a:solidFill>
              </a:defRPr>
            </a:lvl1pPr>
            <a:lvl2pPr marL="0" indent="144000">
              <a:spcAft>
                <a:spcPts val="800"/>
              </a:spcAft>
              <a:buClr>
                <a:schemeClr val="tx2"/>
              </a:buClr>
              <a:buFont typeface="Symbol" panose="05050102010706020507" pitchFamily="18" charset="2"/>
              <a:buChar char=""/>
              <a:defRPr b="1"/>
            </a:lvl2pPr>
            <a:lvl3pPr>
              <a:spcAft>
                <a:spcPts val="600"/>
              </a:spcAft>
              <a:defRPr sz="1600" b="0"/>
            </a:lvl3pPr>
            <a:lvl4pPr>
              <a:defRPr sz="1400" b="1"/>
            </a:lvl4pPr>
            <a:lvl5pPr>
              <a:defRPr sz="1200"/>
            </a:lvl5pPr>
          </a:lstStyle>
          <a:p>
            <a:pPr lvl="0"/>
            <a:r>
              <a:rPr lang="fr-FR"/>
              <a:t>Modifiez les styles du texte du masque</a:t>
            </a:r>
          </a:p>
        </p:txBody>
      </p:sp>
      <p:sp>
        <p:nvSpPr>
          <p:cNvPr id="4" name="Espace réservé du numéro de diapositive 3">
            <a:extLst>
              <a:ext uri="{FF2B5EF4-FFF2-40B4-BE49-F238E27FC236}">
                <a16:creationId xmlns:a16="http://schemas.microsoft.com/office/drawing/2014/main" id="{934E310A-4CEE-7246-82CD-435F6B104E3E}"/>
              </a:ext>
            </a:extLst>
          </p:cNvPr>
          <p:cNvSpPr>
            <a:spLocks noGrp="1"/>
          </p:cNvSpPr>
          <p:nvPr>
            <p:ph type="sldNum" sz="quarter" idx="15"/>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D70E81EC-A4CC-46F3-8A94-BB7AD42F7DA0}"/>
              </a:ext>
            </a:extLst>
          </p:cNvPr>
          <p:cNvSpPr>
            <a:spLocks noGrp="1"/>
          </p:cNvSpPr>
          <p:nvPr>
            <p:ph type="title"/>
          </p:nvPr>
        </p:nvSpPr>
        <p:spPr>
          <a:solidFill>
            <a:schemeClr val="accent4"/>
          </a:solidFill>
        </p:spPr>
        <p:txBody>
          <a:bodyPr/>
          <a:lstStyle/>
          <a:p>
            <a:r>
              <a:rPr lang="fr-FR"/>
              <a:t>Modifiez le style du titre</a:t>
            </a:r>
          </a:p>
        </p:txBody>
      </p:sp>
    </p:spTree>
    <p:extLst>
      <p:ext uri="{BB962C8B-B14F-4D97-AF65-F5344CB8AC3E}">
        <p14:creationId xmlns:p14="http://schemas.microsoft.com/office/powerpoint/2010/main" val="218185119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e + Photo">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498660" y="2087731"/>
            <a:ext cx="5275740" cy="3714086"/>
          </a:xfrm>
        </p:spPr>
        <p:txBody>
          <a:bodyPr/>
          <a:lstStyle>
            <a:lvl1pPr>
              <a:defRPr>
                <a:solidFill>
                  <a:schemeClr val="tx2"/>
                </a:solidFill>
              </a:defRPr>
            </a:lvl1pPr>
          </a:lstStyle>
          <a:p>
            <a:pPr lvl="0"/>
            <a:r>
              <a:rPr lang="fr-FR"/>
              <a:t>Modifiez les styles du texte du masque</a:t>
            </a:r>
          </a:p>
        </p:txBody>
      </p:sp>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6096660" y="1609595"/>
            <a:ext cx="5595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4141729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xte + Photo">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498660" y="2087731"/>
            <a:ext cx="5275740" cy="3714086"/>
          </a:xfrm>
        </p:spPr>
        <p:txBody>
          <a:bodyPr/>
          <a:lstStyle>
            <a:lvl1pPr>
              <a:defRPr>
                <a:solidFill>
                  <a:schemeClr val="tx2"/>
                </a:solidFill>
              </a:defRPr>
            </a:lvl1pPr>
          </a:lstStyle>
          <a:p>
            <a:pPr lvl="0"/>
            <a:r>
              <a:rPr lang="fr-FR"/>
              <a:t>Modifiez les styles du texte du masque</a:t>
            </a:r>
          </a:p>
        </p:txBody>
      </p:sp>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tx2"/>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6096660" y="1609595"/>
            <a:ext cx="5595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37245210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exte + Photo">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498660" y="2087731"/>
            <a:ext cx="5275740" cy="3714086"/>
          </a:xfrm>
        </p:spPr>
        <p:txBody>
          <a:bodyPr/>
          <a:lstStyle>
            <a:lvl1pPr>
              <a:defRPr>
                <a:solidFill>
                  <a:schemeClr val="tx2"/>
                </a:solidFill>
              </a:defRPr>
            </a:lvl1pPr>
          </a:lstStyle>
          <a:p>
            <a:pPr lvl="0"/>
            <a:r>
              <a:rPr lang="fr-FR"/>
              <a:t>Modifiez les styles du texte du masque</a:t>
            </a:r>
          </a:p>
        </p:txBody>
      </p:sp>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1"/>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6096660" y="1609595"/>
            <a:ext cx="5595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18498357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exte + Photo">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498660" y="2087731"/>
            <a:ext cx="5275740" cy="3714086"/>
          </a:xfrm>
        </p:spPr>
        <p:txBody>
          <a:bodyPr/>
          <a:lstStyle>
            <a:lvl1pPr>
              <a:defRPr>
                <a:solidFill>
                  <a:schemeClr val="tx2"/>
                </a:solidFill>
              </a:defRPr>
            </a:lvl1pPr>
          </a:lstStyle>
          <a:p>
            <a:pPr lvl="0"/>
            <a:r>
              <a:rPr lang="fr-FR"/>
              <a:t>Modifiez les styles du texte du masque</a:t>
            </a:r>
          </a:p>
        </p:txBody>
      </p:sp>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2"/>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6096660" y="1609595"/>
            <a:ext cx="5595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8004485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Texte + Photo">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p:nvPr>
        </p:nvSpPr>
        <p:spPr>
          <a:xfrm>
            <a:off x="498660" y="2087731"/>
            <a:ext cx="5275740" cy="3714086"/>
          </a:xfrm>
        </p:spPr>
        <p:txBody>
          <a:bodyPr/>
          <a:lstStyle>
            <a:lvl1pPr>
              <a:defRPr>
                <a:solidFill>
                  <a:schemeClr val="tx2"/>
                </a:solidFill>
              </a:defRPr>
            </a:lvl1pPr>
          </a:lstStyle>
          <a:p>
            <a:pPr lvl="0"/>
            <a:r>
              <a:rPr lang="fr-FR"/>
              <a:t>Modifiez les styles du texte du masque</a:t>
            </a:r>
          </a:p>
        </p:txBody>
      </p:sp>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4"/>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6096660" y="1609595"/>
            <a:ext cx="5595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3551686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2 CNAM Couverture fond couleur + Photo">
    <p:spTree>
      <p:nvGrpSpPr>
        <p:cNvPr id="1" name=""/>
        <p:cNvGrpSpPr/>
        <p:nvPr/>
      </p:nvGrpSpPr>
      <p:grpSpPr>
        <a:xfrm>
          <a:off x="0" y="0"/>
          <a:ext cx="0" cy="0"/>
          <a:chOff x="0" y="0"/>
          <a:chExt cx="0" cy="0"/>
        </a:xfrm>
      </p:grpSpPr>
      <p:pic>
        <p:nvPicPr>
          <p:cNvPr id="7" name="Image 6" descr="Une image contenant alimentation&#10;&#10;Description générée automatiquement">
            <a:extLst>
              <a:ext uri="{FF2B5EF4-FFF2-40B4-BE49-F238E27FC236}">
                <a16:creationId xmlns:a16="http://schemas.microsoft.com/office/drawing/2014/main" id="{62AF9597-0C86-4349-A32D-827983D78EC4}"/>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l="6079" t="13944" r="62" b="12486"/>
          <a:stretch/>
        </p:blipFill>
        <p:spPr>
          <a:xfrm>
            <a:off x="536575" y="279400"/>
            <a:ext cx="4705350" cy="1689100"/>
          </a:xfrm>
          <a:prstGeom prst="rect">
            <a:avLst/>
          </a:prstGeom>
        </p:spPr>
      </p:pic>
      <p:sp>
        <p:nvSpPr>
          <p:cNvPr id="9" name="Espace réservé pour une image  2">
            <a:extLst>
              <a:ext uri="{FF2B5EF4-FFF2-40B4-BE49-F238E27FC236}">
                <a16:creationId xmlns:a16="http://schemas.microsoft.com/office/drawing/2014/main" id="{4A942647-1398-2A41-AAA1-AA7C84CCEB7A}"/>
              </a:ext>
            </a:extLst>
          </p:cNvPr>
          <p:cNvSpPr>
            <a:spLocks noGrp="1"/>
          </p:cNvSpPr>
          <p:nvPr>
            <p:ph type="pic" idx="14"/>
          </p:nvPr>
        </p:nvSpPr>
        <p:spPr>
          <a:xfrm>
            <a:off x="6437375" y="2188868"/>
            <a:ext cx="5247825" cy="4158000"/>
          </a:xfrm>
          <a:solidFill>
            <a:schemeClr val="bg1">
              <a:lumMod val="95000"/>
            </a:schemeClr>
          </a:solidFill>
        </p:spPr>
        <p:txBody>
          <a:bodyPr anchor="ctr"/>
          <a:lstStyle>
            <a:lvl1pPr marL="0" indent="0" algn="ctr">
              <a:buNone/>
              <a:defRPr sz="1400" b="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10" name="Titre 1">
            <a:extLst>
              <a:ext uri="{FF2B5EF4-FFF2-40B4-BE49-F238E27FC236}">
                <a16:creationId xmlns:a16="http://schemas.microsoft.com/office/drawing/2014/main" id="{61993A03-7512-D045-9F2A-F91E04EFA964}"/>
              </a:ext>
            </a:extLst>
          </p:cNvPr>
          <p:cNvSpPr>
            <a:spLocks noGrp="1"/>
          </p:cNvSpPr>
          <p:nvPr>
            <p:ph type="ctrTitle" hasCustomPrompt="1"/>
          </p:nvPr>
        </p:nvSpPr>
        <p:spPr>
          <a:xfrm>
            <a:off x="506800" y="2188868"/>
            <a:ext cx="5930575" cy="4157999"/>
          </a:xfrm>
          <a:prstGeom prst="rect">
            <a:avLst/>
          </a:prstGeom>
          <a:solidFill>
            <a:schemeClr val="tx1"/>
          </a:solidFill>
        </p:spPr>
        <p:txBody>
          <a:bodyPr lIns="251999" tIns="270000" rIns="90000" bIns="46800" anchor="t">
            <a:normAutofit/>
          </a:bodyPr>
          <a:lstStyle>
            <a:lvl1pPr algn="l">
              <a:lnSpc>
                <a:spcPct val="120000"/>
              </a:lnSpc>
              <a:spcAft>
                <a:spcPts val="0"/>
              </a:spcAft>
              <a:defRPr sz="4100"/>
            </a:lvl1pPr>
          </a:lstStyle>
          <a:p>
            <a:r>
              <a:rPr lang="fr-FR"/>
              <a:t>MODIFIEZ LE STYLE DU TITRE</a:t>
            </a:r>
          </a:p>
        </p:txBody>
      </p:sp>
      <p:sp>
        <p:nvSpPr>
          <p:cNvPr id="5" name="Espace réservé de la date 4">
            <a:extLst>
              <a:ext uri="{FF2B5EF4-FFF2-40B4-BE49-F238E27FC236}">
                <a16:creationId xmlns:a16="http://schemas.microsoft.com/office/drawing/2014/main" id="{4B17E3FC-C8AD-432C-B477-A8A2BEAFFBF7}"/>
              </a:ext>
            </a:extLst>
          </p:cNvPr>
          <p:cNvSpPr>
            <a:spLocks noGrp="1"/>
          </p:cNvSpPr>
          <p:nvPr>
            <p:ph type="dt" sz="half" idx="19"/>
          </p:nvPr>
        </p:nvSpPr>
        <p:spPr>
          <a:xfrm>
            <a:off x="9900000" y="6372000"/>
            <a:ext cx="1800000" cy="288000"/>
          </a:xfrm>
        </p:spPr>
        <p:txBody>
          <a:bodyPr/>
          <a:lstStyle/>
          <a:p>
            <a:fld id="{B8C3EE7F-F74B-C644-8F10-503D241C2E0D}" type="datetime1">
              <a:rPr lang="fr-FR" smtClean="0"/>
              <a:t>02/06/2026</a:t>
            </a:fld>
            <a:endParaRPr lang="fr-FR"/>
          </a:p>
        </p:txBody>
      </p:sp>
    </p:spTree>
    <p:extLst>
      <p:ext uri="{BB962C8B-B14F-4D97-AF65-F5344CB8AC3E}">
        <p14:creationId xmlns:p14="http://schemas.microsoft.com/office/powerpoint/2010/main" val="42796867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498660" y="1609595"/>
            <a:ext cx="11193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29442097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tx2"/>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498660" y="1609595"/>
            <a:ext cx="11193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2873355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1"/>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498660" y="1609595"/>
            <a:ext cx="11193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20350752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2"/>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498660" y="1609595"/>
            <a:ext cx="11193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33997867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_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4"/>
          </a:solidFill>
        </p:spPr>
        <p:txBody>
          <a:bodyPr/>
          <a:lstStyle/>
          <a:p>
            <a:r>
              <a:rPr lang="fr-FR"/>
              <a:t>Modifiez le style du titre</a:t>
            </a:r>
          </a:p>
        </p:txBody>
      </p:sp>
      <p:sp>
        <p:nvSpPr>
          <p:cNvPr id="4" name="Espace réservé du contenu 3">
            <a:extLst>
              <a:ext uri="{FF2B5EF4-FFF2-40B4-BE49-F238E27FC236}">
                <a16:creationId xmlns:a16="http://schemas.microsoft.com/office/drawing/2014/main" id="{8D111AFF-88E4-7141-894B-53BBBE1918BE}"/>
              </a:ext>
            </a:extLst>
          </p:cNvPr>
          <p:cNvSpPr>
            <a:spLocks noGrp="1"/>
          </p:cNvSpPr>
          <p:nvPr>
            <p:ph sz="quarter" idx="17"/>
          </p:nvPr>
        </p:nvSpPr>
        <p:spPr>
          <a:xfrm>
            <a:off x="498660" y="1609595"/>
            <a:ext cx="11193938" cy="4192222"/>
          </a:xfrm>
          <a:solidFill>
            <a:schemeClr val="bg1">
              <a:lumMod val="95000"/>
            </a:schemeClr>
          </a:solidFill>
        </p:spPr>
        <p:txBody>
          <a:bodyPr/>
          <a:lstStyle>
            <a:lvl1pPr>
              <a:defRPr>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40963863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p:txBody>
          <a:bodyPr/>
          <a:lstStyle/>
          <a:p>
            <a:r>
              <a:rPr lang="fr-FR"/>
              <a:t>Modifiez le style du titre</a:t>
            </a:r>
          </a:p>
        </p:txBody>
      </p:sp>
      <p:sp>
        <p:nvSpPr>
          <p:cNvPr id="10" name="Espace réservé du texte 8">
            <a:extLst>
              <a:ext uri="{FF2B5EF4-FFF2-40B4-BE49-F238E27FC236}">
                <a16:creationId xmlns:a16="http://schemas.microsoft.com/office/drawing/2014/main" id="{761F1608-1EEB-E647-B6C1-A92DFDEACC8B}"/>
              </a:ext>
            </a:extLst>
          </p:cNvPr>
          <p:cNvSpPr>
            <a:spLocks noGrp="1"/>
          </p:cNvSpPr>
          <p:nvPr>
            <p:ph type="body" sz="quarter" idx="13"/>
          </p:nvPr>
        </p:nvSpPr>
        <p:spPr>
          <a:xfrm>
            <a:off x="498660" y="4888434"/>
            <a:ext cx="3527240" cy="915468"/>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1" name="Espace réservé du texte 8">
            <a:extLst>
              <a:ext uri="{FF2B5EF4-FFF2-40B4-BE49-F238E27FC236}">
                <a16:creationId xmlns:a16="http://schemas.microsoft.com/office/drawing/2014/main" id="{12396C78-3A19-AA4A-BA82-771000D34AB6}"/>
              </a:ext>
            </a:extLst>
          </p:cNvPr>
          <p:cNvSpPr>
            <a:spLocks noGrp="1"/>
          </p:cNvSpPr>
          <p:nvPr>
            <p:ph type="body" sz="quarter" idx="19"/>
          </p:nvPr>
        </p:nvSpPr>
        <p:spPr>
          <a:xfrm>
            <a:off x="4333040" y="4888432"/>
            <a:ext cx="3527240" cy="915469"/>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3" name="Espace réservé du texte 8">
            <a:extLst>
              <a:ext uri="{FF2B5EF4-FFF2-40B4-BE49-F238E27FC236}">
                <a16:creationId xmlns:a16="http://schemas.microsoft.com/office/drawing/2014/main" id="{EC2BF74E-545A-A440-902F-FA50E56110EE}"/>
              </a:ext>
            </a:extLst>
          </p:cNvPr>
          <p:cNvSpPr>
            <a:spLocks noGrp="1"/>
          </p:cNvSpPr>
          <p:nvPr>
            <p:ph type="body" sz="quarter" idx="20"/>
          </p:nvPr>
        </p:nvSpPr>
        <p:spPr>
          <a:xfrm>
            <a:off x="8167420" y="4888431"/>
            <a:ext cx="3527240" cy="915470"/>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5" name="Espace réservé du contenu 4">
            <a:extLst>
              <a:ext uri="{FF2B5EF4-FFF2-40B4-BE49-F238E27FC236}">
                <a16:creationId xmlns:a16="http://schemas.microsoft.com/office/drawing/2014/main" id="{823BC6F5-8015-C948-A0DF-067DBD51FF6B}"/>
              </a:ext>
            </a:extLst>
          </p:cNvPr>
          <p:cNvSpPr>
            <a:spLocks noGrp="1"/>
          </p:cNvSpPr>
          <p:nvPr>
            <p:ph sz="quarter" idx="21"/>
          </p:nvPr>
        </p:nvSpPr>
        <p:spPr>
          <a:xfrm>
            <a:off x="49847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4" name="Espace réservé du contenu 4">
            <a:extLst>
              <a:ext uri="{FF2B5EF4-FFF2-40B4-BE49-F238E27FC236}">
                <a16:creationId xmlns:a16="http://schemas.microsoft.com/office/drawing/2014/main" id="{A4EA6C08-DD50-7E46-B36D-C6F5E1D6A9D7}"/>
              </a:ext>
            </a:extLst>
          </p:cNvPr>
          <p:cNvSpPr>
            <a:spLocks noGrp="1"/>
          </p:cNvSpPr>
          <p:nvPr>
            <p:ph sz="quarter" idx="22"/>
          </p:nvPr>
        </p:nvSpPr>
        <p:spPr>
          <a:xfrm>
            <a:off x="433285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5" name="Espace réservé du contenu 4">
            <a:extLst>
              <a:ext uri="{FF2B5EF4-FFF2-40B4-BE49-F238E27FC236}">
                <a16:creationId xmlns:a16="http://schemas.microsoft.com/office/drawing/2014/main" id="{724E9820-D288-7446-90D8-96CAB19684DA}"/>
              </a:ext>
            </a:extLst>
          </p:cNvPr>
          <p:cNvSpPr>
            <a:spLocks noGrp="1"/>
          </p:cNvSpPr>
          <p:nvPr>
            <p:ph sz="quarter" idx="23"/>
          </p:nvPr>
        </p:nvSpPr>
        <p:spPr>
          <a:xfrm>
            <a:off x="816723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Tree>
    <p:extLst>
      <p:ext uri="{BB962C8B-B14F-4D97-AF65-F5344CB8AC3E}">
        <p14:creationId xmlns:p14="http://schemas.microsoft.com/office/powerpoint/2010/main" val="42301768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3 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tx2"/>
          </a:solidFill>
        </p:spPr>
        <p:txBody>
          <a:bodyPr/>
          <a:lstStyle/>
          <a:p>
            <a:r>
              <a:rPr lang="fr-FR"/>
              <a:t>Modifiez le style du titre</a:t>
            </a:r>
          </a:p>
        </p:txBody>
      </p:sp>
      <p:sp>
        <p:nvSpPr>
          <p:cNvPr id="5" name="Espace réservé du contenu 4">
            <a:extLst>
              <a:ext uri="{FF2B5EF4-FFF2-40B4-BE49-F238E27FC236}">
                <a16:creationId xmlns:a16="http://schemas.microsoft.com/office/drawing/2014/main" id="{823BC6F5-8015-C948-A0DF-067DBD51FF6B}"/>
              </a:ext>
            </a:extLst>
          </p:cNvPr>
          <p:cNvSpPr>
            <a:spLocks noGrp="1"/>
          </p:cNvSpPr>
          <p:nvPr>
            <p:ph sz="quarter" idx="21"/>
          </p:nvPr>
        </p:nvSpPr>
        <p:spPr>
          <a:xfrm>
            <a:off x="49847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4" name="Espace réservé du contenu 4">
            <a:extLst>
              <a:ext uri="{FF2B5EF4-FFF2-40B4-BE49-F238E27FC236}">
                <a16:creationId xmlns:a16="http://schemas.microsoft.com/office/drawing/2014/main" id="{A4EA6C08-DD50-7E46-B36D-C6F5E1D6A9D7}"/>
              </a:ext>
            </a:extLst>
          </p:cNvPr>
          <p:cNvSpPr>
            <a:spLocks noGrp="1"/>
          </p:cNvSpPr>
          <p:nvPr>
            <p:ph sz="quarter" idx="22"/>
          </p:nvPr>
        </p:nvSpPr>
        <p:spPr>
          <a:xfrm>
            <a:off x="433285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5" name="Espace réservé du contenu 4">
            <a:extLst>
              <a:ext uri="{FF2B5EF4-FFF2-40B4-BE49-F238E27FC236}">
                <a16:creationId xmlns:a16="http://schemas.microsoft.com/office/drawing/2014/main" id="{724E9820-D288-7446-90D8-96CAB19684DA}"/>
              </a:ext>
            </a:extLst>
          </p:cNvPr>
          <p:cNvSpPr>
            <a:spLocks noGrp="1"/>
          </p:cNvSpPr>
          <p:nvPr>
            <p:ph sz="quarter" idx="23"/>
          </p:nvPr>
        </p:nvSpPr>
        <p:spPr>
          <a:xfrm>
            <a:off x="816723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6" name="Espace réservé du texte 8">
            <a:extLst>
              <a:ext uri="{FF2B5EF4-FFF2-40B4-BE49-F238E27FC236}">
                <a16:creationId xmlns:a16="http://schemas.microsoft.com/office/drawing/2014/main" id="{F2F5452A-EA35-364C-871A-EF7CC620C4BD}"/>
              </a:ext>
            </a:extLst>
          </p:cNvPr>
          <p:cNvSpPr>
            <a:spLocks noGrp="1"/>
          </p:cNvSpPr>
          <p:nvPr>
            <p:ph type="body" sz="quarter" idx="13"/>
          </p:nvPr>
        </p:nvSpPr>
        <p:spPr>
          <a:xfrm>
            <a:off x="498660" y="4888434"/>
            <a:ext cx="3527240" cy="915468"/>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7" name="Espace réservé du texte 8">
            <a:extLst>
              <a:ext uri="{FF2B5EF4-FFF2-40B4-BE49-F238E27FC236}">
                <a16:creationId xmlns:a16="http://schemas.microsoft.com/office/drawing/2014/main" id="{826E2E5D-419D-F744-910A-52FB82C616E2}"/>
              </a:ext>
            </a:extLst>
          </p:cNvPr>
          <p:cNvSpPr>
            <a:spLocks noGrp="1"/>
          </p:cNvSpPr>
          <p:nvPr>
            <p:ph type="body" sz="quarter" idx="19"/>
          </p:nvPr>
        </p:nvSpPr>
        <p:spPr>
          <a:xfrm>
            <a:off x="4333040" y="4888432"/>
            <a:ext cx="3527240" cy="915469"/>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8" name="Espace réservé du texte 8">
            <a:extLst>
              <a:ext uri="{FF2B5EF4-FFF2-40B4-BE49-F238E27FC236}">
                <a16:creationId xmlns:a16="http://schemas.microsoft.com/office/drawing/2014/main" id="{822EADD7-9147-EC4B-B04B-311375EF40B2}"/>
              </a:ext>
            </a:extLst>
          </p:cNvPr>
          <p:cNvSpPr>
            <a:spLocks noGrp="1"/>
          </p:cNvSpPr>
          <p:nvPr>
            <p:ph type="body" sz="quarter" idx="20"/>
          </p:nvPr>
        </p:nvSpPr>
        <p:spPr>
          <a:xfrm>
            <a:off x="8167420" y="4888431"/>
            <a:ext cx="3527240" cy="915470"/>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34102887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3 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1"/>
          </a:solidFill>
        </p:spPr>
        <p:txBody>
          <a:bodyPr/>
          <a:lstStyle/>
          <a:p>
            <a:r>
              <a:rPr lang="fr-FR"/>
              <a:t>Modifiez le style du titre</a:t>
            </a:r>
          </a:p>
        </p:txBody>
      </p:sp>
      <p:sp>
        <p:nvSpPr>
          <p:cNvPr id="5" name="Espace réservé du contenu 4">
            <a:extLst>
              <a:ext uri="{FF2B5EF4-FFF2-40B4-BE49-F238E27FC236}">
                <a16:creationId xmlns:a16="http://schemas.microsoft.com/office/drawing/2014/main" id="{823BC6F5-8015-C948-A0DF-067DBD51FF6B}"/>
              </a:ext>
            </a:extLst>
          </p:cNvPr>
          <p:cNvSpPr>
            <a:spLocks noGrp="1"/>
          </p:cNvSpPr>
          <p:nvPr>
            <p:ph sz="quarter" idx="21"/>
          </p:nvPr>
        </p:nvSpPr>
        <p:spPr>
          <a:xfrm>
            <a:off x="49847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4" name="Espace réservé du contenu 4">
            <a:extLst>
              <a:ext uri="{FF2B5EF4-FFF2-40B4-BE49-F238E27FC236}">
                <a16:creationId xmlns:a16="http://schemas.microsoft.com/office/drawing/2014/main" id="{A4EA6C08-DD50-7E46-B36D-C6F5E1D6A9D7}"/>
              </a:ext>
            </a:extLst>
          </p:cNvPr>
          <p:cNvSpPr>
            <a:spLocks noGrp="1"/>
          </p:cNvSpPr>
          <p:nvPr>
            <p:ph sz="quarter" idx="22"/>
          </p:nvPr>
        </p:nvSpPr>
        <p:spPr>
          <a:xfrm>
            <a:off x="433285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5" name="Espace réservé du contenu 4">
            <a:extLst>
              <a:ext uri="{FF2B5EF4-FFF2-40B4-BE49-F238E27FC236}">
                <a16:creationId xmlns:a16="http://schemas.microsoft.com/office/drawing/2014/main" id="{724E9820-D288-7446-90D8-96CAB19684DA}"/>
              </a:ext>
            </a:extLst>
          </p:cNvPr>
          <p:cNvSpPr>
            <a:spLocks noGrp="1"/>
          </p:cNvSpPr>
          <p:nvPr>
            <p:ph sz="quarter" idx="23"/>
          </p:nvPr>
        </p:nvSpPr>
        <p:spPr>
          <a:xfrm>
            <a:off x="816723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6" name="Espace réservé du texte 8">
            <a:extLst>
              <a:ext uri="{FF2B5EF4-FFF2-40B4-BE49-F238E27FC236}">
                <a16:creationId xmlns:a16="http://schemas.microsoft.com/office/drawing/2014/main" id="{21928D4E-4DC9-7743-8E29-22CA76F8BA77}"/>
              </a:ext>
            </a:extLst>
          </p:cNvPr>
          <p:cNvSpPr>
            <a:spLocks noGrp="1"/>
          </p:cNvSpPr>
          <p:nvPr>
            <p:ph type="body" sz="quarter" idx="13"/>
          </p:nvPr>
        </p:nvSpPr>
        <p:spPr>
          <a:xfrm>
            <a:off x="498660" y="4888434"/>
            <a:ext cx="3527240" cy="915468"/>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7" name="Espace réservé du texte 8">
            <a:extLst>
              <a:ext uri="{FF2B5EF4-FFF2-40B4-BE49-F238E27FC236}">
                <a16:creationId xmlns:a16="http://schemas.microsoft.com/office/drawing/2014/main" id="{55C896D7-F7BF-3B45-9D73-EEF39DDECBA1}"/>
              </a:ext>
            </a:extLst>
          </p:cNvPr>
          <p:cNvSpPr>
            <a:spLocks noGrp="1"/>
          </p:cNvSpPr>
          <p:nvPr>
            <p:ph type="body" sz="quarter" idx="19"/>
          </p:nvPr>
        </p:nvSpPr>
        <p:spPr>
          <a:xfrm>
            <a:off x="4333040" y="4888432"/>
            <a:ext cx="3527240" cy="915469"/>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8" name="Espace réservé du texte 8">
            <a:extLst>
              <a:ext uri="{FF2B5EF4-FFF2-40B4-BE49-F238E27FC236}">
                <a16:creationId xmlns:a16="http://schemas.microsoft.com/office/drawing/2014/main" id="{971C6247-F563-9D41-B02F-4C097708A157}"/>
              </a:ext>
            </a:extLst>
          </p:cNvPr>
          <p:cNvSpPr>
            <a:spLocks noGrp="1"/>
          </p:cNvSpPr>
          <p:nvPr>
            <p:ph type="body" sz="quarter" idx="20"/>
          </p:nvPr>
        </p:nvSpPr>
        <p:spPr>
          <a:xfrm>
            <a:off x="8167420" y="4888431"/>
            <a:ext cx="3527240" cy="915470"/>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14985812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3 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2"/>
          </a:solidFill>
        </p:spPr>
        <p:txBody>
          <a:bodyPr/>
          <a:lstStyle/>
          <a:p>
            <a:r>
              <a:rPr lang="fr-FR"/>
              <a:t>Modifiez le style du titre</a:t>
            </a:r>
          </a:p>
        </p:txBody>
      </p:sp>
      <p:sp>
        <p:nvSpPr>
          <p:cNvPr id="5" name="Espace réservé du contenu 4">
            <a:extLst>
              <a:ext uri="{FF2B5EF4-FFF2-40B4-BE49-F238E27FC236}">
                <a16:creationId xmlns:a16="http://schemas.microsoft.com/office/drawing/2014/main" id="{823BC6F5-8015-C948-A0DF-067DBD51FF6B}"/>
              </a:ext>
            </a:extLst>
          </p:cNvPr>
          <p:cNvSpPr>
            <a:spLocks noGrp="1"/>
          </p:cNvSpPr>
          <p:nvPr>
            <p:ph sz="quarter" idx="21"/>
          </p:nvPr>
        </p:nvSpPr>
        <p:spPr>
          <a:xfrm>
            <a:off x="49847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4" name="Espace réservé du contenu 4">
            <a:extLst>
              <a:ext uri="{FF2B5EF4-FFF2-40B4-BE49-F238E27FC236}">
                <a16:creationId xmlns:a16="http://schemas.microsoft.com/office/drawing/2014/main" id="{A4EA6C08-DD50-7E46-B36D-C6F5E1D6A9D7}"/>
              </a:ext>
            </a:extLst>
          </p:cNvPr>
          <p:cNvSpPr>
            <a:spLocks noGrp="1"/>
          </p:cNvSpPr>
          <p:nvPr>
            <p:ph sz="quarter" idx="22"/>
          </p:nvPr>
        </p:nvSpPr>
        <p:spPr>
          <a:xfrm>
            <a:off x="433285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5" name="Espace réservé du contenu 4">
            <a:extLst>
              <a:ext uri="{FF2B5EF4-FFF2-40B4-BE49-F238E27FC236}">
                <a16:creationId xmlns:a16="http://schemas.microsoft.com/office/drawing/2014/main" id="{724E9820-D288-7446-90D8-96CAB19684DA}"/>
              </a:ext>
            </a:extLst>
          </p:cNvPr>
          <p:cNvSpPr>
            <a:spLocks noGrp="1"/>
          </p:cNvSpPr>
          <p:nvPr>
            <p:ph sz="quarter" idx="23"/>
          </p:nvPr>
        </p:nvSpPr>
        <p:spPr>
          <a:xfrm>
            <a:off x="816723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6" name="Espace réservé du texte 8">
            <a:extLst>
              <a:ext uri="{FF2B5EF4-FFF2-40B4-BE49-F238E27FC236}">
                <a16:creationId xmlns:a16="http://schemas.microsoft.com/office/drawing/2014/main" id="{2F079DAE-8087-FE48-B24F-3114264C0990}"/>
              </a:ext>
            </a:extLst>
          </p:cNvPr>
          <p:cNvSpPr>
            <a:spLocks noGrp="1"/>
          </p:cNvSpPr>
          <p:nvPr>
            <p:ph type="body" sz="quarter" idx="13"/>
          </p:nvPr>
        </p:nvSpPr>
        <p:spPr>
          <a:xfrm>
            <a:off x="498660" y="4888434"/>
            <a:ext cx="3527240" cy="915468"/>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7" name="Espace réservé du texte 8">
            <a:extLst>
              <a:ext uri="{FF2B5EF4-FFF2-40B4-BE49-F238E27FC236}">
                <a16:creationId xmlns:a16="http://schemas.microsoft.com/office/drawing/2014/main" id="{F615992A-2E96-9841-A17D-A1581687B4AC}"/>
              </a:ext>
            </a:extLst>
          </p:cNvPr>
          <p:cNvSpPr>
            <a:spLocks noGrp="1"/>
          </p:cNvSpPr>
          <p:nvPr>
            <p:ph type="body" sz="quarter" idx="19"/>
          </p:nvPr>
        </p:nvSpPr>
        <p:spPr>
          <a:xfrm>
            <a:off x="4333040" y="4888432"/>
            <a:ext cx="3527240" cy="915469"/>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8" name="Espace réservé du texte 8">
            <a:extLst>
              <a:ext uri="{FF2B5EF4-FFF2-40B4-BE49-F238E27FC236}">
                <a16:creationId xmlns:a16="http://schemas.microsoft.com/office/drawing/2014/main" id="{2B4AA268-8909-0A46-B5FD-C7B5494FB6FF}"/>
              </a:ext>
            </a:extLst>
          </p:cNvPr>
          <p:cNvSpPr>
            <a:spLocks noGrp="1"/>
          </p:cNvSpPr>
          <p:nvPr>
            <p:ph type="body" sz="quarter" idx="20"/>
          </p:nvPr>
        </p:nvSpPr>
        <p:spPr>
          <a:xfrm>
            <a:off x="8167420" y="4888431"/>
            <a:ext cx="3527240" cy="915470"/>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37543725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3 media">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84CFFACC-99FF-5840-ABC3-B3AEF7EC56F1}"/>
              </a:ext>
            </a:extLst>
          </p:cNvPr>
          <p:cNvSpPr>
            <a:spLocks noGrp="1"/>
          </p:cNvSpPr>
          <p:nvPr>
            <p:ph type="sldNum" sz="quarter" idx="16"/>
          </p:nvPr>
        </p:nvSpPr>
        <p:spPr/>
        <p:txBody>
          <a:bodyPr/>
          <a:lstStyle/>
          <a:p>
            <a:fld id="{975A587B-5814-4D9B-9598-FE9CB954CB01}" type="slidenum">
              <a:rPr lang="fr-FR" smtClean="0"/>
              <a:pPr/>
              <a:t>‹N°›</a:t>
            </a:fld>
            <a:endParaRPr lang="fr-FR"/>
          </a:p>
        </p:txBody>
      </p:sp>
      <p:sp>
        <p:nvSpPr>
          <p:cNvPr id="2" name="Titre 1">
            <a:extLst>
              <a:ext uri="{FF2B5EF4-FFF2-40B4-BE49-F238E27FC236}">
                <a16:creationId xmlns:a16="http://schemas.microsoft.com/office/drawing/2014/main" id="{F86A2F40-717A-4467-A28B-580C930339F1}"/>
              </a:ext>
            </a:extLst>
          </p:cNvPr>
          <p:cNvSpPr>
            <a:spLocks noGrp="1"/>
          </p:cNvSpPr>
          <p:nvPr>
            <p:ph type="title"/>
          </p:nvPr>
        </p:nvSpPr>
        <p:spPr>
          <a:solidFill>
            <a:schemeClr val="accent4"/>
          </a:solidFill>
        </p:spPr>
        <p:txBody>
          <a:bodyPr/>
          <a:lstStyle/>
          <a:p>
            <a:r>
              <a:rPr lang="fr-FR"/>
              <a:t>Modifiez le style du titre</a:t>
            </a:r>
          </a:p>
        </p:txBody>
      </p:sp>
      <p:sp>
        <p:nvSpPr>
          <p:cNvPr id="5" name="Espace réservé du contenu 4">
            <a:extLst>
              <a:ext uri="{FF2B5EF4-FFF2-40B4-BE49-F238E27FC236}">
                <a16:creationId xmlns:a16="http://schemas.microsoft.com/office/drawing/2014/main" id="{823BC6F5-8015-C948-A0DF-067DBD51FF6B}"/>
              </a:ext>
            </a:extLst>
          </p:cNvPr>
          <p:cNvSpPr>
            <a:spLocks noGrp="1"/>
          </p:cNvSpPr>
          <p:nvPr>
            <p:ph sz="quarter" idx="21"/>
          </p:nvPr>
        </p:nvSpPr>
        <p:spPr>
          <a:xfrm>
            <a:off x="49847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4" name="Espace réservé du contenu 4">
            <a:extLst>
              <a:ext uri="{FF2B5EF4-FFF2-40B4-BE49-F238E27FC236}">
                <a16:creationId xmlns:a16="http://schemas.microsoft.com/office/drawing/2014/main" id="{A4EA6C08-DD50-7E46-B36D-C6F5E1D6A9D7}"/>
              </a:ext>
            </a:extLst>
          </p:cNvPr>
          <p:cNvSpPr>
            <a:spLocks noGrp="1"/>
          </p:cNvSpPr>
          <p:nvPr>
            <p:ph sz="quarter" idx="22"/>
          </p:nvPr>
        </p:nvSpPr>
        <p:spPr>
          <a:xfrm>
            <a:off x="433285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5" name="Espace réservé du contenu 4">
            <a:extLst>
              <a:ext uri="{FF2B5EF4-FFF2-40B4-BE49-F238E27FC236}">
                <a16:creationId xmlns:a16="http://schemas.microsoft.com/office/drawing/2014/main" id="{724E9820-D288-7446-90D8-96CAB19684DA}"/>
              </a:ext>
            </a:extLst>
          </p:cNvPr>
          <p:cNvSpPr>
            <a:spLocks noGrp="1"/>
          </p:cNvSpPr>
          <p:nvPr>
            <p:ph sz="quarter" idx="23"/>
          </p:nvPr>
        </p:nvSpPr>
        <p:spPr>
          <a:xfrm>
            <a:off x="8167235" y="1824038"/>
            <a:ext cx="3527425" cy="2849562"/>
          </a:xfrm>
          <a:solidFill>
            <a:schemeClr val="bg1">
              <a:lumMod val="95000"/>
            </a:schemeClr>
          </a:solidFill>
        </p:spPr>
        <p:txBody>
          <a:bodyPr/>
          <a:lstStyle>
            <a:lvl1pPr>
              <a:defRPr>
                <a:solidFill>
                  <a:schemeClr val="tx1"/>
                </a:solidFill>
              </a:defRPr>
            </a:lvl1pPr>
          </a:lstStyle>
          <a:p>
            <a:pPr lvl="0"/>
            <a:r>
              <a:rPr lang="fr-FR"/>
              <a:t>Modifiez les styles du texte du masque</a:t>
            </a:r>
          </a:p>
        </p:txBody>
      </p:sp>
      <p:sp>
        <p:nvSpPr>
          <p:cNvPr id="16" name="Espace réservé du texte 8">
            <a:extLst>
              <a:ext uri="{FF2B5EF4-FFF2-40B4-BE49-F238E27FC236}">
                <a16:creationId xmlns:a16="http://schemas.microsoft.com/office/drawing/2014/main" id="{36C85B24-1F14-2A46-91FC-0B7FC6738D02}"/>
              </a:ext>
            </a:extLst>
          </p:cNvPr>
          <p:cNvSpPr>
            <a:spLocks noGrp="1"/>
          </p:cNvSpPr>
          <p:nvPr>
            <p:ph type="body" sz="quarter" idx="13"/>
          </p:nvPr>
        </p:nvSpPr>
        <p:spPr>
          <a:xfrm>
            <a:off x="498660" y="4888434"/>
            <a:ext cx="3527240" cy="915468"/>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7" name="Espace réservé du texte 8">
            <a:extLst>
              <a:ext uri="{FF2B5EF4-FFF2-40B4-BE49-F238E27FC236}">
                <a16:creationId xmlns:a16="http://schemas.microsoft.com/office/drawing/2014/main" id="{54E46A9B-34F6-7B44-BE45-AAEC5E454250}"/>
              </a:ext>
            </a:extLst>
          </p:cNvPr>
          <p:cNvSpPr>
            <a:spLocks noGrp="1"/>
          </p:cNvSpPr>
          <p:nvPr>
            <p:ph type="body" sz="quarter" idx="19"/>
          </p:nvPr>
        </p:nvSpPr>
        <p:spPr>
          <a:xfrm>
            <a:off x="4333040" y="4888432"/>
            <a:ext cx="3527240" cy="915469"/>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
        <p:nvSpPr>
          <p:cNvPr id="18" name="Espace réservé du texte 8">
            <a:extLst>
              <a:ext uri="{FF2B5EF4-FFF2-40B4-BE49-F238E27FC236}">
                <a16:creationId xmlns:a16="http://schemas.microsoft.com/office/drawing/2014/main" id="{F853C672-16A4-9247-B4D1-3250EC970711}"/>
              </a:ext>
            </a:extLst>
          </p:cNvPr>
          <p:cNvSpPr>
            <a:spLocks noGrp="1"/>
          </p:cNvSpPr>
          <p:nvPr>
            <p:ph type="body" sz="quarter" idx="20"/>
          </p:nvPr>
        </p:nvSpPr>
        <p:spPr>
          <a:xfrm>
            <a:off x="8167420" y="4888431"/>
            <a:ext cx="3527240" cy="915470"/>
          </a:xfrm>
        </p:spPr>
        <p:txBody>
          <a:bodyPr/>
          <a:lstStyle>
            <a:lvl1pPr>
              <a:lnSpc>
                <a:spcPct val="100000"/>
              </a:lnSpc>
              <a:spcAft>
                <a:spcPts val="500"/>
              </a:spcAft>
              <a:defRPr sz="1400">
                <a:solidFill>
                  <a:schemeClr val="tx2"/>
                </a:solidFill>
              </a:defRPr>
            </a:lvl1pPr>
          </a:lstStyle>
          <a:p>
            <a:pPr lvl="0"/>
            <a:r>
              <a:rPr lang="fr-FR"/>
              <a:t>Modifiez les styles du texte du masque</a:t>
            </a:r>
          </a:p>
        </p:txBody>
      </p:sp>
    </p:spTree>
    <p:extLst>
      <p:ext uri="{BB962C8B-B14F-4D97-AF65-F5344CB8AC3E}">
        <p14:creationId xmlns:p14="http://schemas.microsoft.com/office/powerpoint/2010/main" val="3899538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N°3 CNAM Couverture fond couleur">
    <p:spTree>
      <p:nvGrpSpPr>
        <p:cNvPr id="1" name=""/>
        <p:cNvGrpSpPr/>
        <p:nvPr/>
      </p:nvGrpSpPr>
      <p:grpSpPr>
        <a:xfrm>
          <a:off x="0" y="0"/>
          <a:ext cx="0" cy="0"/>
          <a:chOff x="0" y="0"/>
          <a:chExt cx="0" cy="0"/>
        </a:xfrm>
      </p:grpSpPr>
      <p:pic>
        <p:nvPicPr>
          <p:cNvPr id="6" name="Image 5" descr="Une image contenant alimentation&#10;&#10;Description générée automatiquement">
            <a:extLst>
              <a:ext uri="{FF2B5EF4-FFF2-40B4-BE49-F238E27FC236}">
                <a16:creationId xmlns:a16="http://schemas.microsoft.com/office/drawing/2014/main" id="{5FCC7EBB-3471-4590-8C18-BE9203E2E6CD}"/>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l="6079" t="13944" r="62" b="12486"/>
          <a:stretch/>
        </p:blipFill>
        <p:spPr>
          <a:xfrm>
            <a:off x="536575" y="279400"/>
            <a:ext cx="3835400" cy="1376810"/>
          </a:xfrm>
          <a:prstGeom prst="rect">
            <a:avLst/>
          </a:prstGeom>
        </p:spPr>
      </p:pic>
      <p:sp>
        <p:nvSpPr>
          <p:cNvPr id="10" name="Titre 1">
            <a:extLst>
              <a:ext uri="{FF2B5EF4-FFF2-40B4-BE49-F238E27FC236}">
                <a16:creationId xmlns:a16="http://schemas.microsoft.com/office/drawing/2014/main" id="{61993A03-7512-D045-9F2A-F91E04EFA964}"/>
              </a:ext>
            </a:extLst>
          </p:cNvPr>
          <p:cNvSpPr>
            <a:spLocks noGrp="1"/>
          </p:cNvSpPr>
          <p:nvPr>
            <p:ph type="ctrTitle" hasCustomPrompt="1"/>
          </p:nvPr>
        </p:nvSpPr>
        <p:spPr>
          <a:xfrm>
            <a:off x="506800" y="2188868"/>
            <a:ext cx="11178400" cy="4157999"/>
          </a:xfrm>
          <a:prstGeom prst="rect">
            <a:avLst/>
          </a:prstGeom>
          <a:solidFill>
            <a:schemeClr val="tx1"/>
          </a:solidFill>
        </p:spPr>
        <p:txBody>
          <a:bodyPr lIns="251999" tIns="270000" rIns="90000" bIns="46800" anchor="t">
            <a:normAutofit/>
          </a:bodyPr>
          <a:lstStyle>
            <a:lvl1pPr algn="l">
              <a:lnSpc>
                <a:spcPct val="120000"/>
              </a:lnSpc>
              <a:spcAft>
                <a:spcPts val="0"/>
              </a:spcAft>
              <a:defRPr sz="4100"/>
            </a:lvl1pPr>
          </a:lstStyle>
          <a:p>
            <a:r>
              <a:rPr lang="fr-FR"/>
              <a:t>MODIFIEZ LE STYLE DU TITRE</a:t>
            </a:r>
          </a:p>
        </p:txBody>
      </p:sp>
      <p:sp>
        <p:nvSpPr>
          <p:cNvPr id="2" name="Espace réservé de la date 1">
            <a:extLst>
              <a:ext uri="{FF2B5EF4-FFF2-40B4-BE49-F238E27FC236}">
                <a16:creationId xmlns:a16="http://schemas.microsoft.com/office/drawing/2014/main" id="{92507B6F-FE6B-4F61-B061-42BC8C5E7C81}"/>
              </a:ext>
            </a:extLst>
          </p:cNvPr>
          <p:cNvSpPr>
            <a:spLocks noGrp="1"/>
          </p:cNvSpPr>
          <p:nvPr>
            <p:ph type="dt" sz="half" idx="10"/>
          </p:nvPr>
        </p:nvSpPr>
        <p:spPr>
          <a:xfrm>
            <a:off x="9900000" y="6372000"/>
            <a:ext cx="1800000" cy="288000"/>
          </a:xfrm>
        </p:spPr>
        <p:txBody>
          <a:bodyPr/>
          <a:lstStyle/>
          <a:p>
            <a:fld id="{283CFBEF-98C3-6C4D-AECE-A89E43EA2455}" type="datetime1">
              <a:rPr lang="fr-FR" smtClean="0"/>
              <a:t>02/06/2026</a:t>
            </a:fld>
            <a:endParaRPr lang="fr-FR"/>
          </a:p>
        </p:txBody>
      </p:sp>
    </p:spTree>
    <p:extLst>
      <p:ext uri="{BB962C8B-B14F-4D97-AF65-F5344CB8AC3E}">
        <p14:creationId xmlns:p14="http://schemas.microsoft.com/office/powerpoint/2010/main" val="4552926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n">
    <p:spTree>
      <p:nvGrpSpPr>
        <p:cNvPr id="1" name=""/>
        <p:cNvGrpSpPr/>
        <p:nvPr/>
      </p:nvGrpSpPr>
      <p:grpSpPr>
        <a:xfrm>
          <a:off x="0" y="0"/>
          <a:ext cx="0" cy="0"/>
          <a:chOff x="0" y="0"/>
          <a:chExt cx="0" cy="0"/>
        </a:xfrm>
      </p:grpSpPr>
      <p:sp>
        <p:nvSpPr>
          <p:cNvPr id="7" name="Espace réservé du texte 6">
            <a:extLst>
              <a:ext uri="{FF2B5EF4-FFF2-40B4-BE49-F238E27FC236}">
                <a16:creationId xmlns:a16="http://schemas.microsoft.com/office/drawing/2014/main" id="{F5338D63-7F58-4C41-967C-A9B0AAD4A3EC}"/>
              </a:ext>
            </a:extLst>
          </p:cNvPr>
          <p:cNvSpPr>
            <a:spLocks noGrp="1"/>
          </p:cNvSpPr>
          <p:nvPr>
            <p:ph type="body" sz="quarter" idx="27" hasCustomPrompt="1"/>
          </p:nvPr>
        </p:nvSpPr>
        <p:spPr>
          <a:xfrm>
            <a:off x="504000" y="496800"/>
            <a:ext cx="11185200" cy="5272797"/>
          </a:xfrm>
          <a:solidFill>
            <a:schemeClr val="tx1"/>
          </a:solidFill>
        </p:spPr>
        <p:txBody>
          <a:bodyPr/>
          <a:lstStyle>
            <a:lvl1pPr marL="0" indent="0">
              <a:buNone/>
              <a:defRPr/>
            </a:lvl1pPr>
          </a:lstStyle>
          <a:p>
            <a:pPr lvl="0"/>
            <a:r>
              <a:rPr lang="fr-FR"/>
              <a:t> </a:t>
            </a:r>
          </a:p>
        </p:txBody>
      </p:sp>
      <p:sp>
        <p:nvSpPr>
          <p:cNvPr id="50" name="Espace réservé du numéro de diapositive 49">
            <a:extLst>
              <a:ext uri="{FF2B5EF4-FFF2-40B4-BE49-F238E27FC236}">
                <a16:creationId xmlns:a16="http://schemas.microsoft.com/office/drawing/2014/main" id="{28BD423F-B223-3849-B9E3-A73BC0148457}"/>
              </a:ext>
            </a:extLst>
          </p:cNvPr>
          <p:cNvSpPr>
            <a:spLocks noGrp="1"/>
          </p:cNvSpPr>
          <p:nvPr>
            <p:ph type="sldNum" sz="quarter" idx="26"/>
          </p:nvPr>
        </p:nvSpPr>
        <p:spPr/>
        <p:txBody>
          <a:bodyPr/>
          <a:lstStyle/>
          <a:p>
            <a:fld id="{975A587B-5814-4D9B-9598-FE9CB954CB01}" type="slidenum">
              <a:rPr lang="fr-FR" smtClean="0"/>
              <a:pPr/>
              <a:t>‹N°›</a:t>
            </a:fld>
            <a:endParaRPr lang="fr-FR"/>
          </a:p>
        </p:txBody>
      </p:sp>
      <p:sp>
        <p:nvSpPr>
          <p:cNvPr id="8" name="Espace réservé du texte 6">
            <a:extLst>
              <a:ext uri="{FF2B5EF4-FFF2-40B4-BE49-F238E27FC236}">
                <a16:creationId xmlns:a16="http://schemas.microsoft.com/office/drawing/2014/main" id="{C0D333F6-48EC-8A4C-A930-531E2DE5E3C0}"/>
              </a:ext>
            </a:extLst>
          </p:cNvPr>
          <p:cNvSpPr>
            <a:spLocks noGrp="1"/>
          </p:cNvSpPr>
          <p:nvPr>
            <p:ph type="body" sz="quarter" idx="28" hasCustomPrompt="1"/>
          </p:nvPr>
        </p:nvSpPr>
        <p:spPr>
          <a:xfrm>
            <a:off x="927301" y="1437861"/>
            <a:ext cx="50599" cy="1343439"/>
          </a:xfrm>
          <a:solidFill>
            <a:schemeClr val="bg1"/>
          </a:solidFill>
          <a:ln>
            <a:noFill/>
          </a:ln>
        </p:spPr>
        <p:txBody>
          <a:bodyPr lIns="0" tIns="0" rIns="0" bIns="0"/>
          <a:lstStyle>
            <a:lvl1pPr marL="0" indent="0">
              <a:buNone/>
              <a:defRPr sz="500"/>
            </a:lvl1pPr>
          </a:lstStyle>
          <a:p>
            <a:pPr lvl="0"/>
            <a:r>
              <a:rPr lang="fr-FR"/>
              <a:t> </a:t>
            </a:r>
          </a:p>
        </p:txBody>
      </p:sp>
      <p:sp>
        <p:nvSpPr>
          <p:cNvPr id="9" name="Espace réservé du texte 2">
            <a:extLst>
              <a:ext uri="{FF2B5EF4-FFF2-40B4-BE49-F238E27FC236}">
                <a16:creationId xmlns:a16="http://schemas.microsoft.com/office/drawing/2014/main" id="{9F24CBFD-D250-A846-8089-C12AD963658D}"/>
              </a:ext>
            </a:extLst>
          </p:cNvPr>
          <p:cNvSpPr>
            <a:spLocks noGrp="1"/>
          </p:cNvSpPr>
          <p:nvPr>
            <p:ph type="body" sz="quarter" idx="35"/>
          </p:nvPr>
        </p:nvSpPr>
        <p:spPr>
          <a:xfrm>
            <a:off x="1116013" y="1438275"/>
            <a:ext cx="7156450" cy="1343025"/>
          </a:xfrm>
        </p:spPr>
        <p:txBody>
          <a:bodyPr/>
          <a:lstStyle>
            <a:lvl1pPr>
              <a:defRPr sz="3600" b="1" i="0" cap="all" baseline="0">
                <a:solidFill>
                  <a:schemeClr val="bg1"/>
                </a:solidFill>
                <a:latin typeface="Arial" panose="020B0604020202020204" pitchFamily="34" charset="0"/>
              </a:defRPr>
            </a:lvl1pPr>
          </a:lstStyle>
          <a:p>
            <a:pPr lvl="0"/>
            <a:r>
              <a:rPr lang="fr-FR"/>
              <a:t>Modifiez les styles du texte du masque</a:t>
            </a:r>
          </a:p>
        </p:txBody>
      </p:sp>
      <p:sp>
        <p:nvSpPr>
          <p:cNvPr id="10" name="Espace réservé du texte 5">
            <a:extLst>
              <a:ext uri="{FF2B5EF4-FFF2-40B4-BE49-F238E27FC236}">
                <a16:creationId xmlns:a16="http://schemas.microsoft.com/office/drawing/2014/main" id="{0053A370-BCB9-F741-B757-FB3ED04A0B72}"/>
              </a:ext>
            </a:extLst>
          </p:cNvPr>
          <p:cNvSpPr>
            <a:spLocks noGrp="1"/>
          </p:cNvSpPr>
          <p:nvPr>
            <p:ph type="body" sz="quarter" idx="36"/>
          </p:nvPr>
        </p:nvSpPr>
        <p:spPr>
          <a:xfrm>
            <a:off x="1116013" y="3747290"/>
            <a:ext cx="2998787" cy="1638300"/>
          </a:xfrm>
        </p:spPr>
        <p:txBody>
          <a:bodyPr/>
          <a:lstStyle>
            <a:lvl1pPr>
              <a:lnSpc>
                <a:spcPct val="100000"/>
              </a:lnSpc>
              <a:spcAft>
                <a:spcPts val="500"/>
              </a:spcAft>
              <a:defRPr sz="1400" b="1" i="0" baseline="0">
                <a:solidFill>
                  <a:schemeClr val="bg1"/>
                </a:solidFill>
                <a:latin typeface="Arial" panose="020B0604020202020204" pitchFamily="34" charset="0"/>
                <a:cs typeface="Arial" panose="020B0604020202020204" pitchFamily="34" charset="0"/>
              </a:defRPr>
            </a:lvl1pPr>
          </a:lstStyle>
          <a:p>
            <a:pPr lvl="0"/>
            <a:r>
              <a:rPr lang="fr-FR"/>
              <a:t>Modifiez les styles du texte du masque</a:t>
            </a:r>
          </a:p>
        </p:txBody>
      </p:sp>
      <p:sp>
        <p:nvSpPr>
          <p:cNvPr id="11" name="Espace réservé du texte 5">
            <a:extLst>
              <a:ext uri="{FF2B5EF4-FFF2-40B4-BE49-F238E27FC236}">
                <a16:creationId xmlns:a16="http://schemas.microsoft.com/office/drawing/2014/main" id="{DDEF4A67-CF56-D046-AA7C-7AF35FFB01E6}"/>
              </a:ext>
            </a:extLst>
          </p:cNvPr>
          <p:cNvSpPr>
            <a:spLocks noGrp="1"/>
          </p:cNvSpPr>
          <p:nvPr>
            <p:ph type="body" sz="quarter" idx="37"/>
          </p:nvPr>
        </p:nvSpPr>
        <p:spPr>
          <a:xfrm>
            <a:off x="4392341" y="3746502"/>
            <a:ext cx="2998787" cy="1638300"/>
          </a:xfrm>
        </p:spPr>
        <p:txBody>
          <a:bodyPr/>
          <a:lstStyle>
            <a:lvl1pPr>
              <a:lnSpc>
                <a:spcPct val="100000"/>
              </a:lnSpc>
              <a:spcAft>
                <a:spcPts val="500"/>
              </a:spcAft>
              <a:defRPr sz="1400" b="1" i="0" baseline="0">
                <a:solidFill>
                  <a:schemeClr val="bg1"/>
                </a:solidFill>
              </a:defRPr>
            </a:lvl1pPr>
          </a:lstStyle>
          <a:p>
            <a:pPr lvl="0"/>
            <a:r>
              <a:rPr lang="fr-FR"/>
              <a:t>Modifiez les styles du texte du masque</a:t>
            </a:r>
          </a:p>
        </p:txBody>
      </p:sp>
      <p:sp>
        <p:nvSpPr>
          <p:cNvPr id="12" name="Espace réservé du texte 5">
            <a:extLst>
              <a:ext uri="{FF2B5EF4-FFF2-40B4-BE49-F238E27FC236}">
                <a16:creationId xmlns:a16="http://schemas.microsoft.com/office/drawing/2014/main" id="{E702EB90-1B53-5B40-B4D8-18EFA767867C}"/>
              </a:ext>
            </a:extLst>
          </p:cNvPr>
          <p:cNvSpPr>
            <a:spLocks noGrp="1"/>
          </p:cNvSpPr>
          <p:nvPr>
            <p:ph type="body" sz="quarter" idx="38"/>
          </p:nvPr>
        </p:nvSpPr>
        <p:spPr>
          <a:xfrm>
            <a:off x="7668669" y="3746502"/>
            <a:ext cx="2998787" cy="1638300"/>
          </a:xfrm>
        </p:spPr>
        <p:txBody>
          <a:bodyPr/>
          <a:lstStyle>
            <a:lvl1pPr>
              <a:lnSpc>
                <a:spcPct val="100000"/>
              </a:lnSpc>
              <a:spcAft>
                <a:spcPts val="500"/>
              </a:spcAft>
              <a:defRPr sz="1400" b="1" i="0" baseline="0">
                <a:solidFill>
                  <a:schemeClr val="bg1"/>
                </a:solidFill>
              </a:defRPr>
            </a:lvl1pPr>
          </a:lstStyle>
          <a:p>
            <a:pPr lvl="0"/>
            <a:r>
              <a:rPr lang="fr-FR"/>
              <a:t>Modifiez les styles du texte du masque</a:t>
            </a:r>
          </a:p>
        </p:txBody>
      </p:sp>
    </p:spTree>
    <p:extLst>
      <p:ext uri="{BB962C8B-B14F-4D97-AF65-F5344CB8AC3E}">
        <p14:creationId xmlns:p14="http://schemas.microsoft.com/office/powerpoint/2010/main" val="1836648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7" name="Titre 1">
            <a:extLst>
              <a:ext uri="{FF2B5EF4-FFF2-40B4-BE49-F238E27FC236}">
                <a16:creationId xmlns:a16="http://schemas.microsoft.com/office/drawing/2014/main" id="{6B3716BC-8FD3-496D-ACC7-678BE5DE6EEE}"/>
              </a:ext>
            </a:extLst>
          </p:cNvPr>
          <p:cNvSpPr>
            <a:spLocks noGrp="1"/>
          </p:cNvSpPr>
          <p:nvPr>
            <p:ph type="title" hasCustomPrompt="1"/>
          </p:nvPr>
        </p:nvSpPr>
        <p:spPr>
          <a:xfrm>
            <a:off x="502595" y="496971"/>
            <a:ext cx="11186809" cy="5272391"/>
          </a:xfrm>
          <a:prstGeom prst="rect">
            <a:avLst/>
          </a:prstGeom>
          <a:solidFill>
            <a:schemeClr val="tx1"/>
          </a:solidFill>
        </p:spPr>
        <p:txBody>
          <a:bodyPr lIns="396000" tIns="180000">
            <a:normAutofit/>
          </a:bodyPr>
          <a:lstStyle>
            <a:lvl1pPr algn="l">
              <a:defRPr sz="2500"/>
            </a:lvl1pPr>
          </a:lstStyle>
          <a:p>
            <a:r>
              <a:rPr lang="fr-FR"/>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3198747" y="1254637"/>
            <a:ext cx="1080000" cy="552732"/>
          </a:xfrm>
        </p:spPr>
        <p:txBody>
          <a:bodyPr anchor="t"/>
          <a:lstStyle>
            <a:lvl1pPr marL="0" indent="0">
              <a:buNone/>
              <a:defRPr sz="3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5" name="Espace réservé du texte 4">
            <a:extLst>
              <a:ext uri="{FF2B5EF4-FFF2-40B4-BE49-F238E27FC236}">
                <a16:creationId xmlns:a16="http://schemas.microsoft.com/office/drawing/2014/main" id="{AE34A377-C4E7-474E-AF9C-C0C1512C4B48}"/>
              </a:ext>
            </a:extLst>
          </p:cNvPr>
          <p:cNvSpPr>
            <a:spLocks noGrp="1"/>
          </p:cNvSpPr>
          <p:nvPr>
            <p:ph type="body" sz="quarter" idx="3" hasCustomPrompt="1"/>
          </p:nvPr>
        </p:nvSpPr>
        <p:spPr>
          <a:xfrm>
            <a:off x="3195322" y="1808727"/>
            <a:ext cx="3600000" cy="360000"/>
          </a:xfrm>
        </p:spPr>
        <p:txBody>
          <a:bodyPr anchor="t"/>
          <a:lstStyle>
            <a:lvl1pPr marL="0" indent="0">
              <a:spcAft>
                <a:spcPts val="0"/>
              </a:spcAft>
              <a:buNone/>
              <a:defRPr sz="16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a:t>
            </a:r>
          </a:p>
        </p:txBody>
      </p:sp>
      <p:sp>
        <p:nvSpPr>
          <p:cNvPr id="14" name="Espace réservé du texte 2">
            <a:extLst>
              <a:ext uri="{FF2B5EF4-FFF2-40B4-BE49-F238E27FC236}">
                <a16:creationId xmlns:a16="http://schemas.microsoft.com/office/drawing/2014/main" id="{32F40D82-1D3E-C543-A9C8-76923BEA9D35}"/>
              </a:ext>
            </a:extLst>
          </p:cNvPr>
          <p:cNvSpPr>
            <a:spLocks noGrp="1"/>
          </p:cNvSpPr>
          <p:nvPr>
            <p:ph type="body" idx="13" hasCustomPrompt="1"/>
          </p:nvPr>
        </p:nvSpPr>
        <p:spPr>
          <a:xfrm>
            <a:off x="3198747" y="2272799"/>
            <a:ext cx="1080000" cy="552732"/>
          </a:xfrm>
        </p:spPr>
        <p:txBody>
          <a:bodyPr anchor="t"/>
          <a:lstStyle>
            <a:lvl1pPr marL="0" indent="0">
              <a:buNone/>
              <a:defRPr sz="3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15" name="Espace réservé du texte 4">
            <a:extLst>
              <a:ext uri="{FF2B5EF4-FFF2-40B4-BE49-F238E27FC236}">
                <a16:creationId xmlns:a16="http://schemas.microsoft.com/office/drawing/2014/main" id="{86A352DF-AB9E-9B4F-AED0-504809360DD9}"/>
              </a:ext>
            </a:extLst>
          </p:cNvPr>
          <p:cNvSpPr>
            <a:spLocks noGrp="1"/>
          </p:cNvSpPr>
          <p:nvPr>
            <p:ph type="body" sz="quarter" idx="14" hasCustomPrompt="1"/>
          </p:nvPr>
        </p:nvSpPr>
        <p:spPr>
          <a:xfrm>
            <a:off x="3195322" y="2826889"/>
            <a:ext cx="3600000" cy="360000"/>
          </a:xfrm>
        </p:spPr>
        <p:txBody>
          <a:bodyPr anchor="t"/>
          <a:lstStyle>
            <a:lvl1pPr marL="0" indent="0">
              <a:spcAft>
                <a:spcPts val="0"/>
              </a:spcAft>
              <a:buNone/>
              <a:defRPr sz="16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a:t>
            </a:r>
          </a:p>
        </p:txBody>
      </p:sp>
      <p:sp>
        <p:nvSpPr>
          <p:cNvPr id="17" name="Espace réservé du texte 2">
            <a:extLst>
              <a:ext uri="{FF2B5EF4-FFF2-40B4-BE49-F238E27FC236}">
                <a16:creationId xmlns:a16="http://schemas.microsoft.com/office/drawing/2014/main" id="{9F35C531-5E0C-2348-94D4-E0DD456C2743}"/>
              </a:ext>
            </a:extLst>
          </p:cNvPr>
          <p:cNvSpPr>
            <a:spLocks noGrp="1"/>
          </p:cNvSpPr>
          <p:nvPr>
            <p:ph type="body" idx="15" hasCustomPrompt="1"/>
          </p:nvPr>
        </p:nvSpPr>
        <p:spPr>
          <a:xfrm>
            <a:off x="3198747" y="3290961"/>
            <a:ext cx="1080000" cy="552732"/>
          </a:xfrm>
        </p:spPr>
        <p:txBody>
          <a:bodyPr anchor="t"/>
          <a:lstStyle>
            <a:lvl1pPr marL="0" indent="0">
              <a:buNone/>
              <a:defRPr sz="3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18" name="Espace réservé du texte 4">
            <a:extLst>
              <a:ext uri="{FF2B5EF4-FFF2-40B4-BE49-F238E27FC236}">
                <a16:creationId xmlns:a16="http://schemas.microsoft.com/office/drawing/2014/main" id="{115F9863-8A3D-CA4E-B187-7654539E5CA0}"/>
              </a:ext>
            </a:extLst>
          </p:cNvPr>
          <p:cNvSpPr>
            <a:spLocks noGrp="1"/>
          </p:cNvSpPr>
          <p:nvPr>
            <p:ph type="body" sz="quarter" idx="16" hasCustomPrompt="1"/>
          </p:nvPr>
        </p:nvSpPr>
        <p:spPr>
          <a:xfrm>
            <a:off x="3195322" y="3845051"/>
            <a:ext cx="3600000" cy="360000"/>
          </a:xfrm>
        </p:spPr>
        <p:txBody>
          <a:bodyPr anchor="t"/>
          <a:lstStyle>
            <a:lvl1pPr marL="0" indent="0">
              <a:spcAft>
                <a:spcPts val="0"/>
              </a:spcAft>
              <a:buNone/>
              <a:defRPr sz="16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a:t>
            </a:r>
          </a:p>
        </p:txBody>
      </p:sp>
      <p:sp>
        <p:nvSpPr>
          <p:cNvPr id="20" name="Espace réservé du texte 2">
            <a:extLst>
              <a:ext uri="{FF2B5EF4-FFF2-40B4-BE49-F238E27FC236}">
                <a16:creationId xmlns:a16="http://schemas.microsoft.com/office/drawing/2014/main" id="{023166E1-6828-4A45-B43D-B0C2EE9820E9}"/>
              </a:ext>
            </a:extLst>
          </p:cNvPr>
          <p:cNvSpPr>
            <a:spLocks noGrp="1"/>
          </p:cNvSpPr>
          <p:nvPr>
            <p:ph type="body" idx="17" hasCustomPrompt="1"/>
          </p:nvPr>
        </p:nvSpPr>
        <p:spPr>
          <a:xfrm>
            <a:off x="3198747" y="4315607"/>
            <a:ext cx="1080000" cy="552732"/>
          </a:xfrm>
        </p:spPr>
        <p:txBody>
          <a:bodyPr anchor="t"/>
          <a:lstStyle>
            <a:lvl1pPr marL="0" indent="0">
              <a:buNone/>
              <a:defRPr sz="3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21" name="Espace réservé du texte 4">
            <a:extLst>
              <a:ext uri="{FF2B5EF4-FFF2-40B4-BE49-F238E27FC236}">
                <a16:creationId xmlns:a16="http://schemas.microsoft.com/office/drawing/2014/main" id="{507F5AEF-E57D-BC4A-AC62-A4381DC446A5}"/>
              </a:ext>
            </a:extLst>
          </p:cNvPr>
          <p:cNvSpPr>
            <a:spLocks noGrp="1"/>
          </p:cNvSpPr>
          <p:nvPr>
            <p:ph type="body" sz="quarter" idx="18" hasCustomPrompt="1"/>
          </p:nvPr>
        </p:nvSpPr>
        <p:spPr>
          <a:xfrm>
            <a:off x="3195322" y="4869697"/>
            <a:ext cx="3600000" cy="360000"/>
          </a:xfrm>
        </p:spPr>
        <p:txBody>
          <a:bodyPr anchor="t"/>
          <a:lstStyle>
            <a:lvl1pPr marL="0" indent="0">
              <a:spcAft>
                <a:spcPts val="0"/>
              </a:spcAft>
              <a:buNone/>
              <a:defRPr sz="16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a:t>
            </a:r>
          </a:p>
        </p:txBody>
      </p:sp>
      <p:sp>
        <p:nvSpPr>
          <p:cNvPr id="39" name="Espace réservé du texte 2">
            <a:extLst>
              <a:ext uri="{FF2B5EF4-FFF2-40B4-BE49-F238E27FC236}">
                <a16:creationId xmlns:a16="http://schemas.microsoft.com/office/drawing/2014/main" id="{961AF32D-B3C4-B445-80F7-88D960D0C1D1}"/>
              </a:ext>
            </a:extLst>
          </p:cNvPr>
          <p:cNvSpPr>
            <a:spLocks noGrp="1"/>
          </p:cNvSpPr>
          <p:nvPr>
            <p:ph type="body" idx="19" hasCustomPrompt="1"/>
          </p:nvPr>
        </p:nvSpPr>
        <p:spPr>
          <a:xfrm>
            <a:off x="7554360" y="1254637"/>
            <a:ext cx="1080000" cy="552732"/>
          </a:xfrm>
        </p:spPr>
        <p:txBody>
          <a:bodyPr anchor="t"/>
          <a:lstStyle>
            <a:lvl1pPr marL="0" indent="0">
              <a:buNone/>
              <a:defRPr sz="3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40" name="Espace réservé du texte 4">
            <a:extLst>
              <a:ext uri="{FF2B5EF4-FFF2-40B4-BE49-F238E27FC236}">
                <a16:creationId xmlns:a16="http://schemas.microsoft.com/office/drawing/2014/main" id="{E72F3648-22FD-2C45-9AA6-7AC920990BE6}"/>
              </a:ext>
            </a:extLst>
          </p:cNvPr>
          <p:cNvSpPr>
            <a:spLocks noGrp="1"/>
          </p:cNvSpPr>
          <p:nvPr>
            <p:ph type="body" sz="quarter" idx="20" hasCustomPrompt="1"/>
          </p:nvPr>
        </p:nvSpPr>
        <p:spPr>
          <a:xfrm>
            <a:off x="7550935" y="1808727"/>
            <a:ext cx="3600000" cy="360000"/>
          </a:xfrm>
        </p:spPr>
        <p:txBody>
          <a:bodyPr anchor="t"/>
          <a:lstStyle>
            <a:lvl1pPr marL="0" indent="0">
              <a:spcAft>
                <a:spcPts val="0"/>
              </a:spcAft>
              <a:buNone/>
              <a:defRPr sz="16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a:t>
            </a:r>
          </a:p>
        </p:txBody>
      </p:sp>
      <p:sp>
        <p:nvSpPr>
          <p:cNvPr id="42" name="Espace réservé du texte 2">
            <a:extLst>
              <a:ext uri="{FF2B5EF4-FFF2-40B4-BE49-F238E27FC236}">
                <a16:creationId xmlns:a16="http://schemas.microsoft.com/office/drawing/2014/main" id="{35295063-CF4F-3C4D-B623-028D3714E8AF}"/>
              </a:ext>
            </a:extLst>
          </p:cNvPr>
          <p:cNvSpPr>
            <a:spLocks noGrp="1"/>
          </p:cNvSpPr>
          <p:nvPr>
            <p:ph type="body" idx="21" hasCustomPrompt="1"/>
          </p:nvPr>
        </p:nvSpPr>
        <p:spPr>
          <a:xfrm>
            <a:off x="7554360" y="2272799"/>
            <a:ext cx="1080000" cy="552732"/>
          </a:xfrm>
        </p:spPr>
        <p:txBody>
          <a:bodyPr anchor="t"/>
          <a:lstStyle>
            <a:lvl1pPr marL="0" indent="0">
              <a:buNone/>
              <a:defRPr sz="3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43" name="Espace réservé du texte 4">
            <a:extLst>
              <a:ext uri="{FF2B5EF4-FFF2-40B4-BE49-F238E27FC236}">
                <a16:creationId xmlns:a16="http://schemas.microsoft.com/office/drawing/2014/main" id="{DC69E802-F70E-CD47-80B7-94A25976D0D6}"/>
              </a:ext>
            </a:extLst>
          </p:cNvPr>
          <p:cNvSpPr>
            <a:spLocks noGrp="1"/>
          </p:cNvSpPr>
          <p:nvPr>
            <p:ph type="body" sz="quarter" idx="22" hasCustomPrompt="1"/>
          </p:nvPr>
        </p:nvSpPr>
        <p:spPr>
          <a:xfrm>
            <a:off x="7550935" y="2826889"/>
            <a:ext cx="3600000" cy="360000"/>
          </a:xfrm>
        </p:spPr>
        <p:txBody>
          <a:bodyPr anchor="t"/>
          <a:lstStyle>
            <a:lvl1pPr marL="0" indent="0">
              <a:spcAft>
                <a:spcPts val="0"/>
              </a:spcAft>
              <a:buNone/>
              <a:defRPr sz="16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a:t>
            </a:r>
          </a:p>
        </p:txBody>
      </p:sp>
      <p:sp>
        <p:nvSpPr>
          <p:cNvPr id="45" name="Espace réservé du texte 2">
            <a:extLst>
              <a:ext uri="{FF2B5EF4-FFF2-40B4-BE49-F238E27FC236}">
                <a16:creationId xmlns:a16="http://schemas.microsoft.com/office/drawing/2014/main" id="{63405BB2-EA8B-DF4F-B40D-37B864F7C344}"/>
              </a:ext>
            </a:extLst>
          </p:cNvPr>
          <p:cNvSpPr>
            <a:spLocks noGrp="1"/>
          </p:cNvSpPr>
          <p:nvPr>
            <p:ph type="body" idx="23" hasCustomPrompt="1"/>
          </p:nvPr>
        </p:nvSpPr>
        <p:spPr>
          <a:xfrm>
            <a:off x="7554360" y="3290961"/>
            <a:ext cx="1080000" cy="552732"/>
          </a:xfrm>
        </p:spPr>
        <p:txBody>
          <a:bodyPr anchor="t"/>
          <a:lstStyle>
            <a:lvl1pPr marL="0" indent="0">
              <a:buNone/>
              <a:defRPr sz="36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46" name="Espace réservé du texte 4">
            <a:extLst>
              <a:ext uri="{FF2B5EF4-FFF2-40B4-BE49-F238E27FC236}">
                <a16:creationId xmlns:a16="http://schemas.microsoft.com/office/drawing/2014/main" id="{C96A372E-23AB-1645-B4A8-AAF1D6AE633B}"/>
              </a:ext>
            </a:extLst>
          </p:cNvPr>
          <p:cNvSpPr>
            <a:spLocks noGrp="1"/>
          </p:cNvSpPr>
          <p:nvPr>
            <p:ph type="body" sz="quarter" idx="24" hasCustomPrompt="1"/>
          </p:nvPr>
        </p:nvSpPr>
        <p:spPr>
          <a:xfrm>
            <a:off x="7550935" y="3845051"/>
            <a:ext cx="3600000" cy="360000"/>
          </a:xfrm>
        </p:spPr>
        <p:txBody>
          <a:bodyPr anchor="t"/>
          <a:lstStyle>
            <a:lvl1pPr marL="0" indent="0">
              <a:spcAft>
                <a:spcPts val="0"/>
              </a:spcAft>
              <a:buNone/>
              <a:defRPr sz="16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a:t>
            </a:r>
          </a:p>
        </p:txBody>
      </p:sp>
      <p:sp>
        <p:nvSpPr>
          <p:cNvPr id="7" name="Espace réservé du numéro de diapositive 6">
            <a:extLst>
              <a:ext uri="{FF2B5EF4-FFF2-40B4-BE49-F238E27FC236}">
                <a16:creationId xmlns:a16="http://schemas.microsoft.com/office/drawing/2014/main" id="{E04447C2-B2BB-094A-A2D2-3EFA71DA32C1}"/>
              </a:ext>
            </a:extLst>
          </p:cNvPr>
          <p:cNvSpPr>
            <a:spLocks noGrp="1"/>
          </p:cNvSpPr>
          <p:nvPr>
            <p:ph type="sldNum" sz="quarter" idx="28"/>
          </p:nvPr>
        </p:nvSpPr>
        <p:spPr/>
        <p:txBody>
          <a:bodyPr/>
          <a:lstStyle/>
          <a:p>
            <a:fld id="{975A587B-5814-4D9B-9598-FE9CB954CB01}" type="slidenum">
              <a:rPr lang="fr-FR" smtClean="0"/>
              <a:pPr/>
              <a:t>‹N°›</a:t>
            </a:fld>
            <a:endParaRPr lang="fr-FR"/>
          </a:p>
        </p:txBody>
      </p:sp>
      <p:sp>
        <p:nvSpPr>
          <p:cNvPr id="31" name="Espace réservé du texte 6">
            <a:extLst>
              <a:ext uri="{FF2B5EF4-FFF2-40B4-BE49-F238E27FC236}">
                <a16:creationId xmlns:a16="http://schemas.microsoft.com/office/drawing/2014/main" id="{A1BD8D2E-882B-4115-BB0A-4A38D47DF6BA}"/>
              </a:ext>
            </a:extLst>
          </p:cNvPr>
          <p:cNvSpPr>
            <a:spLocks noGrp="1"/>
          </p:cNvSpPr>
          <p:nvPr>
            <p:ph type="body" sz="quarter" idx="27" hasCustomPrompt="1"/>
          </p:nvPr>
        </p:nvSpPr>
        <p:spPr>
          <a:xfrm>
            <a:off x="3150567" y="1521862"/>
            <a:ext cx="21600" cy="637200"/>
          </a:xfrm>
          <a:solidFill>
            <a:schemeClr val="bg1"/>
          </a:solidFill>
          <a:ln>
            <a:noFill/>
          </a:ln>
        </p:spPr>
        <p:txBody>
          <a:bodyPr lIns="0" tIns="0" rIns="0" bIns="0"/>
          <a:lstStyle>
            <a:lvl1pPr marL="0" indent="0">
              <a:buNone/>
              <a:defRPr sz="500"/>
            </a:lvl1pPr>
          </a:lstStyle>
          <a:p>
            <a:pPr lvl="0"/>
            <a:r>
              <a:rPr lang="fr-FR"/>
              <a:t> </a:t>
            </a:r>
          </a:p>
        </p:txBody>
      </p:sp>
      <p:sp>
        <p:nvSpPr>
          <p:cNvPr id="35" name="Espace réservé du texte 6">
            <a:extLst>
              <a:ext uri="{FF2B5EF4-FFF2-40B4-BE49-F238E27FC236}">
                <a16:creationId xmlns:a16="http://schemas.microsoft.com/office/drawing/2014/main" id="{084485DE-C49B-4B00-B58D-6170FBE477FD}"/>
              </a:ext>
            </a:extLst>
          </p:cNvPr>
          <p:cNvSpPr>
            <a:spLocks noGrp="1"/>
          </p:cNvSpPr>
          <p:nvPr>
            <p:ph type="body" sz="quarter" idx="29" hasCustomPrompt="1"/>
          </p:nvPr>
        </p:nvSpPr>
        <p:spPr>
          <a:xfrm>
            <a:off x="3150567" y="2538946"/>
            <a:ext cx="21600" cy="637200"/>
          </a:xfrm>
          <a:solidFill>
            <a:schemeClr val="bg1"/>
          </a:solidFill>
          <a:ln>
            <a:noFill/>
          </a:ln>
        </p:spPr>
        <p:txBody>
          <a:bodyPr lIns="0" tIns="0" rIns="0" bIns="0"/>
          <a:lstStyle>
            <a:lvl1pPr marL="0" indent="0">
              <a:buNone/>
              <a:defRPr sz="500"/>
            </a:lvl1pPr>
          </a:lstStyle>
          <a:p>
            <a:pPr lvl="0"/>
            <a:r>
              <a:rPr lang="fr-FR"/>
              <a:t> </a:t>
            </a:r>
          </a:p>
        </p:txBody>
      </p:sp>
      <p:sp>
        <p:nvSpPr>
          <p:cNvPr id="36" name="Espace réservé du texte 6">
            <a:extLst>
              <a:ext uri="{FF2B5EF4-FFF2-40B4-BE49-F238E27FC236}">
                <a16:creationId xmlns:a16="http://schemas.microsoft.com/office/drawing/2014/main" id="{8FAC638C-D037-47B5-A2D3-B689A0E75317}"/>
              </a:ext>
            </a:extLst>
          </p:cNvPr>
          <p:cNvSpPr>
            <a:spLocks noGrp="1"/>
          </p:cNvSpPr>
          <p:nvPr>
            <p:ph type="body" sz="quarter" idx="30" hasCustomPrompt="1"/>
          </p:nvPr>
        </p:nvSpPr>
        <p:spPr>
          <a:xfrm>
            <a:off x="3150567" y="3557108"/>
            <a:ext cx="21600" cy="637200"/>
          </a:xfrm>
          <a:solidFill>
            <a:schemeClr val="bg1"/>
          </a:solidFill>
          <a:ln>
            <a:noFill/>
          </a:ln>
        </p:spPr>
        <p:txBody>
          <a:bodyPr lIns="0" tIns="0" rIns="0" bIns="0"/>
          <a:lstStyle>
            <a:lvl1pPr marL="0" indent="0">
              <a:buNone/>
              <a:defRPr sz="500"/>
            </a:lvl1pPr>
          </a:lstStyle>
          <a:p>
            <a:pPr lvl="0"/>
            <a:r>
              <a:rPr lang="fr-FR"/>
              <a:t> </a:t>
            </a:r>
          </a:p>
        </p:txBody>
      </p:sp>
      <p:sp>
        <p:nvSpPr>
          <p:cNvPr id="37" name="Espace réservé du texte 6">
            <a:extLst>
              <a:ext uri="{FF2B5EF4-FFF2-40B4-BE49-F238E27FC236}">
                <a16:creationId xmlns:a16="http://schemas.microsoft.com/office/drawing/2014/main" id="{BCBB00D8-F4CA-4503-AFB4-6935E50F1A30}"/>
              </a:ext>
            </a:extLst>
          </p:cNvPr>
          <p:cNvSpPr>
            <a:spLocks noGrp="1"/>
          </p:cNvSpPr>
          <p:nvPr>
            <p:ph type="body" sz="quarter" idx="31" hasCustomPrompt="1"/>
          </p:nvPr>
        </p:nvSpPr>
        <p:spPr>
          <a:xfrm>
            <a:off x="3150567" y="4581754"/>
            <a:ext cx="21600" cy="637200"/>
          </a:xfrm>
          <a:solidFill>
            <a:schemeClr val="bg1"/>
          </a:solidFill>
          <a:ln>
            <a:noFill/>
          </a:ln>
        </p:spPr>
        <p:txBody>
          <a:bodyPr lIns="0" tIns="0" rIns="0" bIns="0"/>
          <a:lstStyle>
            <a:lvl1pPr marL="0" indent="0">
              <a:buNone/>
              <a:defRPr sz="500"/>
            </a:lvl1pPr>
          </a:lstStyle>
          <a:p>
            <a:pPr lvl="0"/>
            <a:r>
              <a:rPr lang="fr-FR"/>
              <a:t> </a:t>
            </a:r>
          </a:p>
        </p:txBody>
      </p:sp>
      <p:sp>
        <p:nvSpPr>
          <p:cNvPr id="52" name="Espace réservé du texte 6">
            <a:extLst>
              <a:ext uri="{FF2B5EF4-FFF2-40B4-BE49-F238E27FC236}">
                <a16:creationId xmlns:a16="http://schemas.microsoft.com/office/drawing/2014/main" id="{466F3304-30B1-4357-B802-6A687D0B9E64}"/>
              </a:ext>
            </a:extLst>
          </p:cNvPr>
          <p:cNvSpPr>
            <a:spLocks noGrp="1"/>
          </p:cNvSpPr>
          <p:nvPr>
            <p:ph type="body" sz="quarter" idx="32" hasCustomPrompt="1"/>
          </p:nvPr>
        </p:nvSpPr>
        <p:spPr>
          <a:xfrm>
            <a:off x="7512502" y="1521862"/>
            <a:ext cx="21600" cy="637200"/>
          </a:xfrm>
          <a:solidFill>
            <a:schemeClr val="bg1"/>
          </a:solidFill>
          <a:ln>
            <a:noFill/>
          </a:ln>
        </p:spPr>
        <p:txBody>
          <a:bodyPr lIns="0" tIns="0" rIns="0" bIns="0"/>
          <a:lstStyle>
            <a:lvl1pPr marL="0" indent="0">
              <a:buNone/>
              <a:defRPr sz="500"/>
            </a:lvl1pPr>
          </a:lstStyle>
          <a:p>
            <a:pPr lvl="0"/>
            <a:r>
              <a:rPr lang="fr-FR"/>
              <a:t> </a:t>
            </a:r>
          </a:p>
        </p:txBody>
      </p:sp>
      <p:sp>
        <p:nvSpPr>
          <p:cNvPr id="53" name="Espace réservé du texte 6">
            <a:extLst>
              <a:ext uri="{FF2B5EF4-FFF2-40B4-BE49-F238E27FC236}">
                <a16:creationId xmlns:a16="http://schemas.microsoft.com/office/drawing/2014/main" id="{6A33E5C5-DEB2-4E8A-8A19-D6622B086DAE}"/>
              </a:ext>
            </a:extLst>
          </p:cNvPr>
          <p:cNvSpPr>
            <a:spLocks noGrp="1"/>
          </p:cNvSpPr>
          <p:nvPr>
            <p:ph type="body" sz="quarter" idx="33" hasCustomPrompt="1"/>
          </p:nvPr>
        </p:nvSpPr>
        <p:spPr>
          <a:xfrm>
            <a:off x="7512502" y="2538946"/>
            <a:ext cx="21600" cy="637200"/>
          </a:xfrm>
          <a:solidFill>
            <a:schemeClr val="bg1"/>
          </a:solidFill>
          <a:ln>
            <a:noFill/>
          </a:ln>
        </p:spPr>
        <p:txBody>
          <a:bodyPr lIns="0" tIns="0" rIns="0" bIns="0"/>
          <a:lstStyle>
            <a:lvl1pPr marL="0" indent="0">
              <a:buNone/>
              <a:defRPr sz="500"/>
            </a:lvl1pPr>
          </a:lstStyle>
          <a:p>
            <a:pPr lvl="0"/>
            <a:r>
              <a:rPr lang="fr-FR"/>
              <a:t> </a:t>
            </a:r>
          </a:p>
        </p:txBody>
      </p:sp>
      <p:sp>
        <p:nvSpPr>
          <p:cNvPr id="54" name="Espace réservé du texte 6">
            <a:extLst>
              <a:ext uri="{FF2B5EF4-FFF2-40B4-BE49-F238E27FC236}">
                <a16:creationId xmlns:a16="http://schemas.microsoft.com/office/drawing/2014/main" id="{F21ADA1C-A3AB-4AC8-A63A-C3E2AE470954}"/>
              </a:ext>
            </a:extLst>
          </p:cNvPr>
          <p:cNvSpPr>
            <a:spLocks noGrp="1"/>
          </p:cNvSpPr>
          <p:nvPr>
            <p:ph type="body" sz="quarter" idx="34" hasCustomPrompt="1"/>
          </p:nvPr>
        </p:nvSpPr>
        <p:spPr>
          <a:xfrm>
            <a:off x="7512502" y="3557108"/>
            <a:ext cx="21600" cy="637200"/>
          </a:xfrm>
          <a:solidFill>
            <a:schemeClr val="bg1"/>
          </a:solidFill>
          <a:ln>
            <a:noFill/>
          </a:ln>
        </p:spPr>
        <p:txBody>
          <a:bodyPr lIns="0" tIns="0" rIns="0" bIns="0"/>
          <a:lstStyle>
            <a:lvl1pPr marL="0" indent="0">
              <a:buNone/>
              <a:defRPr sz="500"/>
            </a:lvl1pPr>
          </a:lstStyle>
          <a:p>
            <a:pPr lvl="0"/>
            <a:r>
              <a:rPr lang="fr-FR"/>
              <a:t> </a:t>
            </a:r>
          </a:p>
        </p:txBody>
      </p:sp>
    </p:spTree>
    <p:extLst>
      <p:ext uri="{BB962C8B-B14F-4D97-AF65-F5344CB8AC3E}">
        <p14:creationId xmlns:p14="http://schemas.microsoft.com/office/powerpoint/2010/main" val="135401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uverture de chapitre">
    <p:spTree>
      <p:nvGrpSpPr>
        <p:cNvPr id="1" name=""/>
        <p:cNvGrpSpPr/>
        <p:nvPr/>
      </p:nvGrpSpPr>
      <p:grpSpPr>
        <a:xfrm>
          <a:off x="0" y="0"/>
          <a:ext cx="0" cy="0"/>
          <a:chOff x="0" y="0"/>
          <a:chExt cx="0" cy="0"/>
        </a:xfrm>
      </p:grpSpPr>
      <p:sp>
        <p:nvSpPr>
          <p:cNvPr id="7" name="Espace réservé du texte 6">
            <a:extLst>
              <a:ext uri="{FF2B5EF4-FFF2-40B4-BE49-F238E27FC236}">
                <a16:creationId xmlns:a16="http://schemas.microsoft.com/office/drawing/2014/main" id="{F5338D63-7F58-4C41-967C-A9B0AAD4A3EC}"/>
              </a:ext>
            </a:extLst>
          </p:cNvPr>
          <p:cNvSpPr>
            <a:spLocks noGrp="1"/>
          </p:cNvSpPr>
          <p:nvPr>
            <p:ph type="body" sz="quarter" idx="27" hasCustomPrompt="1"/>
          </p:nvPr>
        </p:nvSpPr>
        <p:spPr>
          <a:xfrm>
            <a:off x="504000" y="496800"/>
            <a:ext cx="11185200" cy="5272797"/>
          </a:xfrm>
          <a:solidFill>
            <a:schemeClr val="tx1"/>
          </a:solidFill>
        </p:spPr>
        <p:txBody>
          <a:bodyPr/>
          <a:lstStyle>
            <a:lvl1pPr marL="0" indent="0">
              <a:buNone/>
              <a:defRPr/>
            </a:lvl1pPr>
          </a:lstStyle>
          <a:p>
            <a:pPr lvl="0"/>
            <a:r>
              <a:rPr lang="fr-FR"/>
              <a:t> </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1538560" y="1700171"/>
            <a:ext cx="2880000" cy="1299879"/>
          </a:xfrm>
        </p:spPr>
        <p:txBody>
          <a:bodyPr anchor="t"/>
          <a:lstStyle>
            <a:lvl1pPr marL="0" indent="0">
              <a:buNone/>
              <a:defRPr sz="8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5" name="Espace réservé du texte 4">
            <a:extLst>
              <a:ext uri="{FF2B5EF4-FFF2-40B4-BE49-F238E27FC236}">
                <a16:creationId xmlns:a16="http://schemas.microsoft.com/office/drawing/2014/main" id="{AE34A377-C4E7-474E-AF9C-C0C1512C4B48}"/>
              </a:ext>
            </a:extLst>
          </p:cNvPr>
          <p:cNvSpPr>
            <a:spLocks noGrp="1"/>
          </p:cNvSpPr>
          <p:nvPr>
            <p:ph type="body" sz="quarter" idx="3" hasCustomPrompt="1"/>
          </p:nvPr>
        </p:nvSpPr>
        <p:spPr>
          <a:xfrm>
            <a:off x="1538558" y="3000049"/>
            <a:ext cx="7560000" cy="1692000"/>
          </a:xfrm>
        </p:spPr>
        <p:txBody>
          <a:bodyPr anchor="t"/>
          <a:lstStyle>
            <a:lvl1pPr marL="0" indent="0">
              <a:lnSpc>
                <a:spcPct val="120000"/>
              </a:lnSpc>
              <a:buNone/>
              <a:defRPr sz="38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 sur plusieurs lignes</a:t>
            </a:r>
          </a:p>
        </p:txBody>
      </p:sp>
      <p:sp>
        <p:nvSpPr>
          <p:cNvPr id="50" name="Espace réservé du numéro de diapositive 49">
            <a:extLst>
              <a:ext uri="{FF2B5EF4-FFF2-40B4-BE49-F238E27FC236}">
                <a16:creationId xmlns:a16="http://schemas.microsoft.com/office/drawing/2014/main" id="{28BD423F-B223-3849-B9E3-A73BC0148457}"/>
              </a:ext>
            </a:extLst>
          </p:cNvPr>
          <p:cNvSpPr>
            <a:spLocks noGrp="1"/>
          </p:cNvSpPr>
          <p:nvPr>
            <p:ph type="sldNum" sz="quarter" idx="26"/>
          </p:nvPr>
        </p:nvSpPr>
        <p:spPr/>
        <p:txBody>
          <a:bodyPr/>
          <a:lstStyle/>
          <a:p>
            <a:fld id="{975A587B-5814-4D9B-9598-FE9CB954CB01}" type="slidenum">
              <a:rPr lang="fr-FR" smtClean="0"/>
              <a:pPr/>
              <a:t>‹N°›</a:t>
            </a:fld>
            <a:endParaRPr lang="fr-FR"/>
          </a:p>
        </p:txBody>
      </p:sp>
      <p:sp>
        <p:nvSpPr>
          <p:cNvPr id="14" name="Espace réservé du texte 6">
            <a:extLst>
              <a:ext uri="{FF2B5EF4-FFF2-40B4-BE49-F238E27FC236}">
                <a16:creationId xmlns:a16="http://schemas.microsoft.com/office/drawing/2014/main" id="{73D67ACB-3E0F-4ED7-8607-B138A3FD73A3}"/>
              </a:ext>
            </a:extLst>
          </p:cNvPr>
          <p:cNvSpPr>
            <a:spLocks noGrp="1"/>
          </p:cNvSpPr>
          <p:nvPr>
            <p:ph type="body" sz="quarter" idx="28" hasCustomPrompt="1"/>
          </p:nvPr>
        </p:nvSpPr>
        <p:spPr>
          <a:xfrm>
            <a:off x="1347961" y="2283861"/>
            <a:ext cx="28800" cy="2422800"/>
          </a:xfrm>
          <a:solidFill>
            <a:schemeClr val="bg1"/>
          </a:solidFill>
          <a:ln>
            <a:noFill/>
          </a:ln>
        </p:spPr>
        <p:txBody>
          <a:bodyPr lIns="0" tIns="0" rIns="0" bIns="0"/>
          <a:lstStyle>
            <a:lvl1pPr marL="0" indent="0">
              <a:buNone/>
              <a:defRPr sz="500"/>
            </a:lvl1pPr>
          </a:lstStyle>
          <a:p>
            <a:pPr lvl="0"/>
            <a:r>
              <a:rPr lang="fr-FR"/>
              <a:t> </a:t>
            </a:r>
          </a:p>
        </p:txBody>
      </p:sp>
    </p:spTree>
    <p:extLst>
      <p:ext uri="{BB962C8B-B14F-4D97-AF65-F5344CB8AC3E}">
        <p14:creationId xmlns:p14="http://schemas.microsoft.com/office/powerpoint/2010/main" val="3848484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Ouverture de chapitre">
    <p:spTree>
      <p:nvGrpSpPr>
        <p:cNvPr id="1" name=""/>
        <p:cNvGrpSpPr/>
        <p:nvPr/>
      </p:nvGrpSpPr>
      <p:grpSpPr>
        <a:xfrm>
          <a:off x="0" y="0"/>
          <a:ext cx="0" cy="0"/>
          <a:chOff x="0" y="0"/>
          <a:chExt cx="0" cy="0"/>
        </a:xfrm>
      </p:grpSpPr>
      <p:sp>
        <p:nvSpPr>
          <p:cNvPr id="7" name="Espace réservé du texte 6">
            <a:extLst>
              <a:ext uri="{FF2B5EF4-FFF2-40B4-BE49-F238E27FC236}">
                <a16:creationId xmlns:a16="http://schemas.microsoft.com/office/drawing/2014/main" id="{F5338D63-7F58-4C41-967C-A9B0AAD4A3EC}"/>
              </a:ext>
            </a:extLst>
          </p:cNvPr>
          <p:cNvSpPr>
            <a:spLocks noGrp="1"/>
          </p:cNvSpPr>
          <p:nvPr>
            <p:ph type="body" sz="quarter" idx="27" hasCustomPrompt="1"/>
          </p:nvPr>
        </p:nvSpPr>
        <p:spPr>
          <a:xfrm>
            <a:off x="504000" y="496800"/>
            <a:ext cx="11185200" cy="5272797"/>
          </a:xfrm>
          <a:solidFill>
            <a:schemeClr val="tx2"/>
          </a:solidFill>
        </p:spPr>
        <p:txBody>
          <a:bodyPr/>
          <a:lstStyle>
            <a:lvl1pPr marL="0" indent="0">
              <a:buNone/>
              <a:defRPr/>
            </a:lvl1pPr>
          </a:lstStyle>
          <a:p>
            <a:pPr lvl="0"/>
            <a:r>
              <a:rPr lang="fr-FR"/>
              <a:t> </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1538560" y="1700171"/>
            <a:ext cx="2880000" cy="1299879"/>
          </a:xfrm>
        </p:spPr>
        <p:txBody>
          <a:bodyPr anchor="t"/>
          <a:lstStyle>
            <a:lvl1pPr marL="0" indent="0">
              <a:buNone/>
              <a:defRPr sz="8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5" name="Espace réservé du texte 4">
            <a:extLst>
              <a:ext uri="{FF2B5EF4-FFF2-40B4-BE49-F238E27FC236}">
                <a16:creationId xmlns:a16="http://schemas.microsoft.com/office/drawing/2014/main" id="{AE34A377-C4E7-474E-AF9C-C0C1512C4B48}"/>
              </a:ext>
            </a:extLst>
          </p:cNvPr>
          <p:cNvSpPr>
            <a:spLocks noGrp="1"/>
          </p:cNvSpPr>
          <p:nvPr>
            <p:ph type="body" sz="quarter" idx="3" hasCustomPrompt="1"/>
          </p:nvPr>
        </p:nvSpPr>
        <p:spPr>
          <a:xfrm>
            <a:off x="1538558" y="3000049"/>
            <a:ext cx="7560000" cy="1692000"/>
          </a:xfrm>
        </p:spPr>
        <p:txBody>
          <a:bodyPr anchor="t"/>
          <a:lstStyle>
            <a:lvl1pPr marL="0" indent="0">
              <a:lnSpc>
                <a:spcPct val="120000"/>
              </a:lnSpc>
              <a:buNone/>
              <a:defRPr sz="38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 sur plusieurs lignes</a:t>
            </a:r>
          </a:p>
        </p:txBody>
      </p:sp>
      <p:sp>
        <p:nvSpPr>
          <p:cNvPr id="50" name="Espace réservé du numéro de diapositive 49">
            <a:extLst>
              <a:ext uri="{FF2B5EF4-FFF2-40B4-BE49-F238E27FC236}">
                <a16:creationId xmlns:a16="http://schemas.microsoft.com/office/drawing/2014/main" id="{28BD423F-B223-3849-B9E3-A73BC0148457}"/>
              </a:ext>
            </a:extLst>
          </p:cNvPr>
          <p:cNvSpPr>
            <a:spLocks noGrp="1"/>
          </p:cNvSpPr>
          <p:nvPr>
            <p:ph type="sldNum" sz="quarter" idx="26"/>
          </p:nvPr>
        </p:nvSpPr>
        <p:spPr/>
        <p:txBody>
          <a:bodyPr/>
          <a:lstStyle/>
          <a:p>
            <a:fld id="{975A587B-5814-4D9B-9598-FE9CB954CB01}" type="slidenum">
              <a:rPr lang="fr-FR" smtClean="0"/>
              <a:pPr/>
              <a:t>‹N°›</a:t>
            </a:fld>
            <a:endParaRPr lang="fr-FR"/>
          </a:p>
        </p:txBody>
      </p:sp>
      <p:sp>
        <p:nvSpPr>
          <p:cNvPr id="14" name="Espace réservé du texte 6">
            <a:extLst>
              <a:ext uri="{FF2B5EF4-FFF2-40B4-BE49-F238E27FC236}">
                <a16:creationId xmlns:a16="http://schemas.microsoft.com/office/drawing/2014/main" id="{73D67ACB-3E0F-4ED7-8607-B138A3FD73A3}"/>
              </a:ext>
            </a:extLst>
          </p:cNvPr>
          <p:cNvSpPr>
            <a:spLocks noGrp="1"/>
          </p:cNvSpPr>
          <p:nvPr>
            <p:ph type="body" sz="quarter" idx="28" hasCustomPrompt="1"/>
          </p:nvPr>
        </p:nvSpPr>
        <p:spPr>
          <a:xfrm>
            <a:off x="1347961" y="2283861"/>
            <a:ext cx="28800" cy="2422800"/>
          </a:xfrm>
          <a:solidFill>
            <a:schemeClr val="bg1"/>
          </a:solidFill>
          <a:ln>
            <a:noFill/>
          </a:ln>
        </p:spPr>
        <p:txBody>
          <a:bodyPr lIns="0" tIns="0" rIns="0" bIns="0"/>
          <a:lstStyle>
            <a:lvl1pPr marL="0" indent="0">
              <a:buNone/>
              <a:defRPr sz="500"/>
            </a:lvl1pPr>
          </a:lstStyle>
          <a:p>
            <a:pPr lvl="0"/>
            <a:r>
              <a:rPr lang="fr-FR"/>
              <a:t> </a:t>
            </a:r>
          </a:p>
        </p:txBody>
      </p:sp>
    </p:spTree>
    <p:extLst>
      <p:ext uri="{BB962C8B-B14F-4D97-AF65-F5344CB8AC3E}">
        <p14:creationId xmlns:p14="http://schemas.microsoft.com/office/powerpoint/2010/main" val="4155807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Ouverture de chapitre">
    <p:spTree>
      <p:nvGrpSpPr>
        <p:cNvPr id="1" name=""/>
        <p:cNvGrpSpPr/>
        <p:nvPr/>
      </p:nvGrpSpPr>
      <p:grpSpPr>
        <a:xfrm>
          <a:off x="0" y="0"/>
          <a:ext cx="0" cy="0"/>
          <a:chOff x="0" y="0"/>
          <a:chExt cx="0" cy="0"/>
        </a:xfrm>
      </p:grpSpPr>
      <p:sp>
        <p:nvSpPr>
          <p:cNvPr id="7" name="Espace réservé du texte 6">
            <a:extLst>
              <a:ext uri="{FF2B5EF4-FFF2-40B4-BE49-F238E27FC236}">
                <a16:creationId xmlns:a16="http://schemas.microsoft.com/office/drawing/2014/main" id="{F5338D63-7F58-4C41-967C-A9B0AAD4A3EC}"/>
              </a:ext>
            </a:extLst>
          </p:cNvPr>
          <p:cNvSpPr>
            <a:spLocks noGrp="1"/>
          </p:cNvSpPr>
          <p:nvPr>
            <p:ph type="body" sz="quarter" idx="27" hasCustomPrompt="1"/>
          </p:nvPr>
        </p:nvSpPr>
        <p:spPr>
          <a:xfrm>
            <a:off x="504000" y="496800"/>
            <a:ext cx="11185200" cy="5272797"/>
          </a:xfrm>
          <a:solidFill>
            <a:schemeClr val="accent1"/>
          </a:solidFill>
        </p:spPr>
        <p:txBody>
          <a:bodyPr/>
          <a:lstStyle>
            <a:lvl1pPr marL="0" indent="0">
              <a:buNone/>
              <a:defRPr/>
            </a:lvl1pPr>
          </a:lstStyle>
          <a:p>
            <a:pPr lvl="0"/>
            <a:r>
              <a:rPr lang="fr-FR"/>
              <a:t> </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1538560" y="1700171"/>
            <a:ext cx="2880000" cy="1299879"/>
          </a:xfrm>
        </p:spPr>
        <p:txBody>
          <a:bodyPr anchor="t"/>
          <a:lstStyle>
            <a:lvl1pPr marL="0" indent="0">
              <a:buNone/>
              <a:defRPr sz="8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5" name="Espace réservé du texte 4">
            <a:extLst>
              <a:ext uri="{FF2B5EF4-FFF2-40B4-BE49-F238E27FC236}">
                <a16:creationId xmlns:a16="http://schemas.microsoft.com/office/drawing/2014/main" id="{AE34A377-C4E7-474E-AF9C-C0C1512C4B48}"/>
              </a:ext>
            </a:extLst>
          </p:cNvPr>
          <p:cNvSpPr>
            <a:spLocks noGrp="1"/>
          </p:cNvSpPr>
          <p:nvPr>
            <p:ph type="body" sz="quarter" idx="3" hasCustomPrompt="1"/>
          </p:nvPr>
        </p:nvSpPr>
        <p:spPr>
          <a:xfrm>
            <a:off x="1538558" y="3000049"/>
            <a:ext cx="7560000" cy="1692000"/>
          </a:xfrm>
        </p:spPr>
        <p:txBody>
          <a:bodyPr anchor="t"/>
          <a:lstStyle>
            <a:lvl1pPr marL="0" indent="0">
              <a:lnSpc>
                <a:spcPct val="120000"/>
              </a:lnSpc>
              <a:buNone/>
              <a:defRPr sz="38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 sur plusieurs lignes</a:t>
            </a:r>
          </a:p>
        </p:txBody>
      </p:sp>
      <p:sp>
        <p:nvSpPr>
          <p:cNvPr id="50" name="Espace réservé du numéro de diapositive 49">
            <a:extLst>
              <a:ext uri="{FF2B5EF4-FFF2-40B4-BE49-F238E27FC236}">
                <a16:creationId xmlns:a16="http://schemas.microsoft.com/office/drawing/2014/main" id="{28BD423F-B223-3849-B9E3-A73BC0148457}"/>
              </a:ext>
            </a:extLst>
          </p:cNvPr>
          <p:cNvSpPr>
            <a:spLocks noGrp="1"/>
          </p:cNvSpPr>
          <p:nvPr>
            <p:ph type="sldNum" sz="quarter" idx="26"/>
          </p:nvPr>
        </p:nvSpPr>
        <p:spPr/>
        <p:txBody>
          <a:bodyPr/>
          <a:lstStyle/>
          <a:p>
            <a:fld id="{975A587B-5814-4D9B-9598-FE9CB954CB01}" type="slidenum">
              <a:rPr lang="fr-FR" smtClean="0"/>
              <a:pPr/>
              <a:t>‹N°›</a:t>
            </a:fld>
            <a:endParaRPr lang="fr-FR"/>
          </a:p>
        </p:txBody>
      </p:sp>
      <p:sp>
        <p:nvSpPr>
          <p:cNvPr id="14" name="Espace réservé du texte 6">
            <a:extLst>
              <a:ext uri="{FF2B5EF4-FFF2-40B4-BE49-F238E27FC236}">
                <a16:creationId xmlns:a16="http://schemas.microsoft.com/office/drawing/2014/main" id="{73D67ACB-3E0F-4ED7-8607-B138A3FD73A3}"/>
              </a:ext>
            </a:extLst>
          </p:cNvPr>
          <p:cNvSpPr>
            <a:spLocks noGrp="1"/>
          </p:cNvSpPr>
          <p:nvPr>
            <p:ph type="body" sz="quarter" idx="28" hasCustomPrompt="1"/>
          </p:nvPr>
        </p:nvSpPr>
        <p:spPr>
          <a:xfrm>
            <a:off x="1347961" y="2283861"/>
            <a:ext cx="28800" cy="2422800"/>
          </a:xfrm>
          <a:solidFill>
            <a:schemeClr val="bg1"/>
          </a:solidFill>
          <a:ln>
            <a:noFill/>
          </a:ln>
        </p:spPr>
        <p:txBody>
          <a:bodyPr lIns="0" tIns="0" rIns="0" bIns="0"/>
          <a:lstStyle>
            <a:lvl1pPr marL="0" indent="0">
              <a:buNone/>
              <a:defRPr sz="500"/>
            </a:lvl1pPr>
          </a:lstStyle>
          <a:p>
            <a:pPr lvl="0"/>
            <a:r>
              <a:rPr lang="fr-FR"/>
              <a:t> </a:t>
            </a:r>
          </a:p>
        </p:txBody>
      </p:sp>
    </p:spTree>
    <p:extLst>
      <p:ext uri="{BB962C8B-B14F-4D97-AF65-F5344CB8AC3E}">
        <p14:creationId xmlns:p14="http://schemas.microsoft.com/office/powerpoint/2010/main" val="1971155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Ouverture de chapitre">
    <p:spTree>
      <p:nvGrpSpPr>
        <p:cNvPr id="1" name=""/>
        <p:cNvGrpSpPr/>
        <p:nvPr/>
      </p:nvGrpSpPr>
      <p:grpSpPr>
        <a:xfrm>
          <a:off x="0" y="0"/>
          <a:ext cx="0" cy="0"/>
          <a:chOff x="0" y="0"/>
          <a:chExt cx="0" cy="0"/>
        </a:xfrm>
      </p:grpSpPr>
      <p:sp>
        <p:nvSpPr>
          <p:cNvPr id="7" name="Espace réservé du texte 6">
            <a:extLst>
              <a:ext uri="{FF2B5EF4-FFF2-40B4-BE49-F238E27FC236}">
                <a16:creationId xmlns:a16="http://schemas.microsoft.com/office/drawing/2014/main" id="{F5338D63-7F58-4C41-967C-A9B0AAD4A3EC}"/>
              </a:ext>
            </a:extLst>
          </p:cNvPr>
          <p:cNvSpPr>
            <a:spLocks noGrp="1"/>
          </p:cNvSpPr>
          <p:nvPr>
            <p:ph type="body" sz="quarter" idx="27" hasCustomPrompt="1"/>
          </p:nvPr>
        </p:nvSpPr>
        <p:spPr>
          <a:xfrm>
            <a:off x="504000" y="496800"/>
            <a:ext cx="11185200" cy="5272797"/>
          </a:xfrm>
          <a:solidFill>
            <a:schemeClr val="accent2"/>
          </a:solidFill>
        </p:spPr>
        <p:txBody>
          <a:bodyPr/>
          <a:lstStyle>
            <a:lvl1pPr marL="0" indent="0">
              <a:buNone/>
              <a:defRPr/>
            </a:lvl1pPr>
          </a:lstStyle>
          <a:p>
            <a:pPr lvl="0"/>
            <a:r>
              <a:rPr lang="fr-FR"/>
              <a:t> </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1538560" y="1700171"/>
            <a:ext cx="2880000" cy="1299879"/>
          </a:xfrm>
        </p:spPr>
        <p:txBody>
          <a:bodyPr anchor="t"/>
          <a:lstStyle>
            <a:lvl1pPr marL="0" indent="0">
              <a:buNone/>
              <a:defRPr sz="8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5" name="Espace réservé du texte 4">
            <a:extLst>
              <a:ext uri="{FF2B5EF4-FFF2-40B4-BE49-F238E27FC236}">
                <a16:creationId xmlns:a16="http://schemas.microsoft.com/office/drawing/2014/main" id="{AE34A377-C4E7-474E-AF9C-C0C1512C4B48}"/>
              </a:ext>
            </a:extLst>
          </p:cNvPr>
          <p:cNvSpPr>
            <a:spLocks noGrp="1"/>
          </p:cNvSpPr>
          <p:nvPr>
            <p:ph type="body" sz="quarter" idx="3" hasCustomPrompt="1"/>
          </p:nvPr>
        </p:nvSpPr>
        <p:spPr>
          <a:xfrm>
            <a:off x="1538558" y="3000049"/>
            <a:ext cx="7560000" cy="1692000"/>
          </a:xfrm>
        </p:spPr>
        <p:txBody>
          <a:bodyPr anchor="t"/>
          <a:lstStyle>
            <a:lvl1pPr marL="0" indent="0">
              <a:lnSpc>
                <a:spcPct val="120000"/>
              </a:lnSpc>
              <a:buNone/>
              <a:defRPr sz="38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 sur plusieurs lignes</a:t>
            </a:r>
          </a:p>
        </p:txBody>
      </p:sp>
      <p:sp>
        <p:nvSpPr>
          <p:cNvPr id="50" name="Espace réservé du numéro de diapositive 49">
            <a:extLst>
              <a:ext uri="{FF2B5EF4-FFF2-40B4-BE49-F238E27FC236}">
                <a16:creationId xmlns:a16="http://schemas.microsoft.com/office/drawing/2014/main" id="{28BD423F-B223-3849-B9E3-A73BC0148457}"/>
              </a:ext>
            </a:extLst>
          </p:cNvPr>
          <p:cNvSpPr>
            <a:spLocks noGrp="1"/>
          </p:cNvSpPr>
          <p:nvPr>
            <p:ph type="sldNum" sz="quarter" idx="26"/>
          </p:nvPr>
        </p:nvSpPr>
        <p:spPr/>
        <p:txBody>
          <a:bodyPr/>
          <a:lstStyle/>
          <a:p>
            <a:fld id="{975A587B-5814-4D9B-9598-FE9CB954CB01}" type="slidenum">
              <a:rPr lang="fr-FR" smtClean="0"/>
              <a:pPr/>
              <a:t>‹N°›</a:t>
            </a:fld>
            <a:endParaRPr lang="fr-FR"/>
          </a:p>
        </p:txBody>
      </p:sp>
      <p:sp>
        <p:nvSpPr>
          <p:cNvPr id="14" name="Espace réservé du texte 6">
            <a:extLst>
              <a:ext uri="{FF2B5EF4-FFF2-40B4-BE49-F238E27FC236}">
                <a16:creationId xmlns:a16="http://schemas.microsoft.com/office/drawing/2014/main" id="{73D67ACB-3E0F-4ED7-8607-B138A3FD73A3}"/>
              </a:ext>
            </a:extLst>
          </p:cNvPr>
          <p:cNvSpPr>
            <a:spLocks noGrp="1"/>
          </p:cNvSpPr>
          <p:nvPr>
            <p:ph type="body" sz="quarter" idx="28" hasCustomPrompt="1"/>
          </p:nvPr>
        </p:nvSpPr>
        <p:spPr>
          <a:xfrm>
            <a:off x="1347961" y="2283861"/>
            <a:ext cx="28800" cy="2422800"/>
          </a:xfrm>
          <a:solidFill>
            <a:schemeClr val="bg1"/>
          </a:solidFill>
          <a:ln>
            <a:noFill/>
          </a:ln>
        </p:spPr>
        <p:txBody>
          <a:bodyPr lIns="0" tIns="0" rIns="0" bIns="0"/>
          <a:lstStyle>
            <a:lvl1pPr marL="0" indent="0">
              <a:buNone/>
              <a:defRPr sz="500"/>
            </a:lvl1pPr>
          </a:lstStyle>
          <a:p>
            <a:pPr lvl="0"/>
            <a:r>
              <a:rPr lang="fr-FR"/>
              <a:t> </a:t>
            </a:r>
          </a:p>
        </p:txBody>
      </p:sp>
    </p:spTree>
    <p:extLst>
      <p:ext uri="{BB962C8B-B14F-4D97-AF65-F5344CB8AC3E}">
        <p14:creationId xmlns:p14="http://schemas.microsoft.com/office/powerpoint/2010/main" val="1060466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Ouverture de chapitre">
    <p:spTree>
      <p:nvGrpSpPr>
        <p:cNvPr id="1" name=""/>
        <p:cNvGrpSpPr/>
        <p:nvPr/>
      </p:nvGrpSpPr>
      <p:grpSpPr>
        <a:xfrm>
          <a:off x="0" y="0"/>
          <a:ext cx="0" cy="0"/>
          <a:chOff x="0" y="0"/>
          <a:chExt cx="0" cy="0"/>
        </a:xfrm>
      </p:grpSpPr>
      <p:sp>
        <p:nvSpPr>
          <p:cNvPr id="7" name="Espace réservé du texte 6">
            <a:extLst>
              <a:ext uri="{FF2B5EF4-FFF2-40B4-BE49-F238E27FC236}">
                <a16:creationId xmlns:a16="http://schemas.microsoft.com/office/drawing/2014/main" id="{F5338D63-7F58-4C41-967C-A9B0AAD4A3EC}"/>
              </a:ext>
            </a:extLst>
          </p:cNvPr>
          <p:cNvSpPr>
            <a:spLocks noGrp="1"/>
          </p:cNvSpPr>
          <p:nvPr>
            <p:ph type="body" sz="quarter" idx="27" hasCustomPrompt="1"/>
          </p:nvPr>
        </p:nvSpPr>
        <p:spPr>
          <a:xfrm>
            <a:off x="504000" y="496800"/>
            <a:ext cx="11185200" cy="5272797"/>
          </a:xfrm>
          <a:solidFill>
            <a:schemeClr val="accent4"/>
          </a:solidFill>
        </p:spPr>
        <p:txBody>
          <a:bodyPr/>
          <a:lstStyle>
            <a:lvl1pPr marL="0" indent="0">
              <a:buNone/>
              <a:defRPr/>
            </a:lvl1pPr>
          </a:lstStyle>
          <a:p>
            <a:pPr lvl="0"/>
            <a:r>
              <a:rPr lang="fr-FR"/>
              <a:t> </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1538560" y="1700171"/>
            <a:ext cx="2880000" cy="1299879"/>
          </a:xfrm>
        </p:spPr>
        <p:txBody>
          <a:bodyPr anchor="t"/>
          <a:lstStyle>
            <a:lvl1pPr marL="0" indent="0">
              <a:buNone/>
              <a:defRPr sz="8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NN.</a:t>
            </a:r>
          </a:p>
        </p:txBody>
      </p:sp>
      <p:sp>
        <p:nvSpPr>
          <p:cNvPr id="5" name="Espace réservé du texte 4">
            <a:extLst>
              <a:ext uri="{FF2B5EF4-FFF2-40B4-BE49-F238E27FC236}">
                <a16:creationId xmlns:a16="http://schemas.microsoft.com/office/drawing/2014/main" id="{AE34A377-C4E7-474E-AF9C-C0C1512C4B48}"/>
              </a:ext>
            </a:extLst>
          </p:cNvPr>
          <p:cNvSpPr>
            <a:spLocks noGrp="1"/>
          </p:cNvSpPr>
          <p:nvPr>
            <p:ph type="body" sz="quarter" idx="3" hasCustomPrompt="1"/>
          </p:nvPr>
        </p:nvSpPr>
        <p:spPr>
          <a:xfrm>
            <a:off x="1538558" y="3000049"/>
            <a:ext cx="7560000" cy="1692000"/>
          </a:xfrm>
        </p:spPr>
        <p:txBody>
          <a:bodyPr anchor="t"/>
          <a:lstStyle>
            <a:lvl1pPr marL="0" indent="0">
              <a:lnSpc>
                <a:spcPct val="120000"/>
              </a:lnSpc>
              <a:buNone/>
              <a:defRPr sz="3800" b="1"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TITRE DU CHAPITRE sur plusieurs lignes</a:t>
            </a:r>
          </a:p>
        </p:txBody>
      </p:sp>
      <p:sp>
        <p:nvSpPr>
          <p:cNvPr id="50" name="Espace réservé du numéro de diapositive 49">
            <a:extLst>
              <a:ext uri="{FF2B5EF4-FFF2-40B4-BE49-F238E27FC236}">
                <a16:creationId xmlns:a16="http://schemas.microsoft.com/office/drawing/2014/main" id="{28BD423F-B223-3849-B9E3-A73BC0148457}"/>
              </a:ext>
            </a:extLst>
          </p:cNvPr>
          <p:cNvSpPr>
            <a:spLocks noGrp="1"/>
          </p:cNvSpPr>
          <p:nvPr>
            <p:ph type="sldNum" sz="quarter" idx="26"/>
          </p:nvPr>
        </p:nvSpPr>
        <p:spPr/>
        <p:txBody>
          <a:bodyPr/>
          <a:lstStyle/>
          <a:p>
            <a:fld id="{975A587B-5814-4D9B-9598-FE9CB954CB01}" type="slidenum">
              <a:rPr lang="fr-FR" smtClean="0"/>
              <a:pPr/>
              <a:t>‹N°›</a:t>
            </a:fld>
            <a:endParaRPr lang="fr-FR"/>
          </a:p>
        </p:txBody>
      </p:sp>
      <p:sp>
        <p:nvSpPr>
          <p:cNvPr id="14" name="Espace réservé du texte 6">
            <a:extLst>
              <a:ext uri="{FF2B5EF4-FFF2-40B4-BE49-F238E27FC236}">
                <a16:creationId xmlns:a16="http://schemas.microsoft.com/office/drawing/2014/main" id="{73D67ACB-3E0F-4ED7-8607-B138A3FD73A3}"/>
              </a:ext>
            </a:extLst>
          </p:cNvPr>
          <p:cNvSpPr>
            <a:spLocks noGrp="1"/>
          </p:cNvSpPr>
          <p:nvPr>
            <p:ph type="body" sz="quarter" idx="28" hasCustomPrompt="1"/>
          </p:nvPr>
        </p:nvSpPr>
        <p:spPr>
          <a:xfrm>
            <a:off x="1347961" y="2283861"/>
            <a:ext cx="28800" cy="2422800"/>
          </a:xfrm>
          <a:solidFill>
            <a:schemeClr val="bg1"/>
          </a:solidFill>
          <a:ln>
            <a:noFill/>
          </a:ln>
        </p:spPr>
        <p:txBody>
          <a:bodyPr lIns="0" tIns="0" rIns="0" bIns="0"/>
          <a:lstStyle>
            <a:lvl1pPr marL="0" indent="0">
              <a:buNone/>
              <a:defRPr sz="500"/>
            </a:lvl1pPr>
          </a:lstStyle>
          <a:p>
            <a:pPr lvl="0"/>
            <a:r>
              <a:rPr lang="fr-FR"/>
              <a:t> </a:t>
            </a:r>
          </a:p>
        </p:txBody>
      </p:sp>
    </p:spTree>
    <p:extLst>
      <p:ext uri="{BB962C8B-B14F-4D97-AF65-F5344CB8AC3E}">
        <p14:creationId xmlns:p14="http://schemas.microsoft.com/office/powerpoint/2010/main" val="2571323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Image 7" descr="Une image contenant alimentation&#10;&#10;Description générée automatiquement">
            <a:extLst>
              <a:ext uri="{FF2B5EF4-FFF2-40B4-BE49-F238E27FC236}">
                <a16:creationId xmlns:a16="http://schemas.microsoft.com/office/drawing/2014/main" id="{8E264B87-B7E8-47BF-BC87-2D2E37668E67}"/>
              </a:ext>
            </a:extLst>
          </p:cNvPr>
          <p:cNvPicPr>
            <a:picLocks noChangeAspect="1"/>
          </p:cNvPicPr>
          <p:nvPr/>
        </p:nvPicPr>
        <p:blipFill>
          <a:blip r:embed="rId32"/>
          <a:stretch>
            <a:fillRect/>
          </a:stretch>
        </p:blipFill>
        <p:spPr>
          <a:xfrm>
            <a:off x="9693866" y="5738812"/>
            <a:ext cx="2099671" cy="961074"/>
          </a:xfrm>
          <a:prstGeom prst="rect">
            <a:avLst/>
          </a:prstGeom>
        </p:spPr>
      </p:pic>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1273095" y="2087731"/>
            <a:ext cx="9360000" cy="3600000"/>
          </a:xfrm>
          <a:prstGeom prst="rect">
            <a:avLst/>
          </a:prstGeom>
        </p:spPr>
        <p:txBody>
          <a:bodyPr vert="horz" lIns="91440" tIns="45720" rIns="91440" bIns="45720" rtlCol="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DD59078-F0EA-4B2B-B92A-CB1D0AA4F88E}"/>
              </a:ext>
            </a:extLst>
          </p:cNvPr>
          <p:cNvSpPr>
            <a:spLocks noGrp="1"/>
          </p:cNvSpPr>
          <p:nvPr>
            <p:ph type="dt" sz="half" idx="2"/>
          </p:nvPr>
        </p:nvSpPr>
        <p:spPr>
          <a:xfrm>
            <a:off x="1273095" y="6229647"/>
            <a:ext cx="1800000" cy="288000"/>
          </a:xfrm>
          <a:prstGeom prst="rect">
            <a:avLst/>
          </a:prstGeom>
        </p:spPr>
        <p:txBody>
          <a:bodyPr vert="horz" lIns="91440" tIns="45720" rIns="0" bIns="45720" rtlCol="0" anchor="ctr">
            <a:noAutofit/>
          </a:bodyPr>
          <a:lstStyle>
            <a:lvl1pPr algn="r">
              <a:defRPr sz="1200">
                <a:solidFill>
                  <a:schemeClr val="tx1"/>
                </a:solidFill>
              </a:defRPr>
            </a:lvl1pPr>
          </a:lstStyle>
          <a:p>
            <a:fld id="{A860558D-47B3-CE46-BCFD-EEB8EC94E2E9}" type="datetime1">
              <a:rPr lang="fr-FR" smtClean="0"/>
              <a:t>02/06/2026</a:t>
            </a:fld>
            <a:endParaRPr lang="fr-FR"/>
          </a:p>
        </p:txBody>
      </p:sp>
      <p:sp>
        <p:nvSpPr>
          <p:cNvPr id="6" name="Espace réservé du numéro de diapositive 5">
            <a:extLst>
              <a:ext uri="{FF2B5EF4-FFF2-40B4-BE49-F238E27FC236}">
                <a16:creationId xmlns:a16="http://schemas.microsoft.com/office/drawing/2014/main" id="{2A1B493F-9EAA-4161-9132-F480E263F13A}"/>
              </a:ext>
            </a:extLst>
          </p:cNvPr>
          <p:cNvSpPr>
            <a:spLocks noGrp="1"/>
          </p:cNvSpPr>
          <p:nvPr>
            <p:ph type="sldNum" sz="quarter" idx="4"/>
          </p:nvPr>
        </p:nvSpPr>
        <p:spPr>
          <a:xfrm>
            <a:off x="395469" y="6229647"/>
            <a:ext cx="720000" cy="288000"/>
          </a:xfrm>
          <a:prstGeom prst="rect">
            <a:avLst/>
          </a:prstGeom>
        </p:spPr>
        <p:txBody>
          <a:bodyPr vert="horz" lIns="91440" tIns="45720" rIns="91440" bIns="45720" rtlCol="0" anchor="ctr">
            <a:noAutofit/>
          </a:bodyPr>
          <a:lstStyle>
            <a:lvl1pPr algn="l">
              <a:defRPr sz="1200">
                <a:solidFill>
                  <a:schemeClr val="tx1"/>
                </a:solidFill>
              </a:defRPr>
            </a:lvl1pPr>
          </a:lstStyle>
          <a:p>
            <a:fld id="{975A587B-5814-4D9B-9598-FE9CB954CB01}" type="slidenum">
              <a:rPr lang="fr-FR" smtClean="0"/>
              <a:pPr/>
              <a:t>‹N°›</a:t>
            </a:fld>
            <a:endParaRPr lang="fr-FR"/>
          </a:p>
        </p:txBody>
      </p:sp>
      <p:sp>
        <p:nvSpPr>
          <p:cNvPr id="12" name="Espace réservé du titre 11">
            <a:extLst>
              <a:ext uri="{FF2B5EF4-FFF2-40B4-BE49-F238E27FC236}">
                <a16:creationId xmlns:a16="http://schemas.microsoft.com/office/drawing/2014/main" id="{55144D2C-A2A5-B94C-B384-9177ADFC1F15}"/>
              </a:ext>
            </a:extLst>
          </p:cNvPr>
          <p:cNvSpPr>
            <a:spLocks noGrp="1"/>
          </p:cNvSpPr>
          <p:nvPr>
            <p:ph type="title"/>
          </p:nvPr>
        </p:nvSpPr>
        <p:spPr>
          <a:xfrm>
            <a:off x="498660" y="494778"/>
            <a:ext cx="11196000" cy="1114817"/>
          </a:xfrm>
          <a:prstGeom prst="rect">
            <a:avLst/>
          </a:prstGeom>
          <a:solidFill>
            <a:schemeClr val="tx1"/>
          </a:solidFill>
          <a:ln w="3175">
            <a:noFill/>
          </a:ln>
        </p:spPr>
        <p:txBody>
          <a:bodyPr vert="horz" lIns="864000" tIns="72000" rIns="72000" bIns="72000" rtlCol="0" anchor="ctr">
            <a:normAutofit/>
          </a:bodyPr>
          <a:lstStyle/>
          <a:p>
            <a:r>
              <a:rPr lang="fr-FR"/>
              <a:t>MODIFIEZ LE STYLE DU TITRE</a:t>
            </a:r>
          </a:p>
        </p:txBody>
      </p:sp>
    </p:spTree>
    <p:extLst>
      <p:ext uri="{BB962C8B-B14F-4D97-AF65-F5344CB8AC3E}">
        <p14:creationId xmlns:p14="http://schemas.microsoft.com/office/powerpoint/2010/main" val="3487987680"/>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5" r:id="rId3"/>
    <p:sldLayoutId id="2147483660" r:id="rId4"/>
    <p:sldLayoutId id="2147483666" r:id="rId5"/>
    <p:sldLayoutId id="2147483677" r:id="rId6"/>
    <p:sldLayoutId id="2147483678" r:id="rId7"/>
    <p:sldLayoutId id="2147483679" r:id="rId8"/>
    <p:sldLayoutId id="2147483680" r:id="rId9"/>
    <p:sldLayoutId id="2147483650" r:id="rId10"/>
    <p:sldLayoutId id="2147483684" r:id="rId11"/>
    <p:sldLayoutId id="2147483685" r:id="rId12"/>
    <p:sldLayoutId id="2147483686" r:id="rId13"/>
    <p:sldLayoutId id="2147483687" r:id="rId14"/>
    <p:sldLayoutId id="2147483662" r:id="rId15"/>
    <p:sldLayoutId id="2147483688" r:id="rId16"/>
    <p:sldLayoutId id="2147483689" r:id="rId17"/>
    <p:sldLayoutId id="2147483690" r:id="rId18"/>
    <p:sldLayoutId id="2147483691" r:id="rId19"/>
    <p:sldLayoutId id="2147483683" r:id="rId20"/>
    <p:sldLayoutId id="2147483692" r:id="rId21"/>
    <p:sldLayoutId id="2147483693" r:id="rId22"/>
    <p:sldLayoutId id="2147483694" r:id="rId23"/>
    <p:sldLayoutId id="2147483695" r:id="rId24"/>
    <p:sldLayoutId id="2147483681" r:id="rId25"/>
    <p:sldLayoutId id="2147483696" r:id="rId26"/>
    <p:sldLayoutId id="2147483697" r:id="rId27"/>
    <p:sldLayoutId id="2147483698" r:id="rId28"/>
    <p:sldLayoutId id="2147483699" r:id="rId29"/>
    <p:sldLayoutId id="2147483682" r:id="rId30"/>
  </p:sldLayoutIdLst>
  <p:hf hdr="0" ftr="0"/>
  <p:txStyles>
    <p:titleStyle>
      <a:lvl1pPr algn="l" defTabSz="914400" rtl="0" eaLnBrk="1" latinLnBrk="0" hangingPunct="1">
        <a:lnSpc>
          <a:spcPct val="90000"/>
        </a:lnSpc>
        <a:spcBef>
          <a:spcPct val="0"/>
        </a:spcBef>
        <a:buNone/>
        <a:defRPr sz="2200" b="1" kern="1200" cap="all" baseline="0">
          <a:solidFill>
            <a:schemeClr val="bg1"/>
          </a:solidFill>
          <a:latin typeface="+mj-lt"/>
          <a:ea typeface="+mj-ea"/>
          <a:cs typeface="+mj-cs"/>
        </a:defRPr>
      </a:lvl1pPr>
    </p:titleStyle>
    <p:bodyStyle>
      <a:lvl1pPr marL="0" indent="0" algn="l" defTabSz="914400" rtl="0" eaLnBrk="1" latinLnBrk="0" hangingPunct="1">
        <a:lnSpc>
          <a:spcPct val="110000"/>
        </a:lnSpc>
        <a:spcBef>
          <a:spcPts val="0"/>
        </a:spcBef>
        <a:spcAft>
          <a:spcPts val="1700"/>
        </a:spcAft>
        <a:buClr>
          <a:schemeClr val="tx2"/>
        </a:buClr>
        <a:buFont typeface="Symbol" panose="05050102010706020507" pitchFamily="18" charset="2"/>
        <a:buNone/>
        <a:defRPr sz="2200" b="0" kern="1200">
          <a:solidFill>
            <a:schemeClr val="tx2"/>
          </a:solidFill>
          <a:latin typeface="+mn-lt"/>
          <a:ea typeface="+mn-ea"/>
          <a:cs typeface="+mn-cs"/>
        </a:defRPr>
      </a:lvl1pPr>
      <a:lvl2pPr marL="0" indent="144000" algn="l" defTabSz="914400" rtl="0" eaLnBrk="1" latinLnBrk="0" hangingPunct="1">
        <a:lnSpc>
          <a:spcPct val="110000"/>
        </a:lnSpc>
        <a:spcBef>
          <a:spcPts val="0"/>
        </a:spcBef>
        <a:spcAft>
          <a:spcPts val="800"/>
        </a:spcAft>
        <a:buClr>
          <a:schemeClr val="tx2"/>
        </a:buClr>
        <a:buFont typeface="Symbol" panose="05050102010706020507" pitchFamily="18" charset="2"/>
        <a:buChar char=""/>
        <a:defRPr sz="1600" b="1" kern="1200">
          <a:solidFill>
            <a:schemeClr val="tx1"/>
          </a:solidFill>
          <a:latin typeface="+mn-lt"/>
          <a:ea typeface="+mn-ea"/>
          <a:cs typeface="+mn-cs"/>
        </a:defRPr>
      </a:lvl2pPr>
      <a:lvl3pPr marL="0" indent="0" algn="l" defTabSz="914400" rtl="0" eaLnBrk="1" latinLnBrk="0" hangingPunct="1">
        <a:lnSpc>
          <a:spcPct val="110000"/>
        </a:lnSpc>
        <a:spcBef>
          <a:spcPts val="0"/>
        </a:spcBef>
        <a:spcAft>
          <a:spcPts val="600"/>
        </a:spcAft>
        <a:buFont typeface="Arial" panose="020B0604020202020204" pitchFamily="34" charset="0"/>
        <a:buNone/>
        <a:defRPr sz="1600" b="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0"/>
        </a:spcAft>
        <a:buFont typeface="Arial" panose="020B0604020202020204" pitchFamily="34" charset="0"/>
        <a:buNone/>
        <a:defRPr sz="1400" b="1" kern="1200">
          <a:solidFill>
            <a:schemeClr val="tx1"/>
          </a:solidFill>
          <a:latin typeface="+mn-lt"/>
          <a:ea typeface="+mn-ea"/>
          <a:cs typeface="+mn-cs"/>
        </a:defRPr>
      </a:lvl4pPr>
      <a:lvl5pPr marL="0" indent="0" algn="l" defTabSz="914400" rtl="0" eaLnBrk="1" latinLnBrk="0" hangingPunct="1">
        <a:lnSpc>
          <a:spcPct val="110000"/>
        </a:lnSpc>
        <a:spcBef>
          <a:spcPts val="0"/>
        </a:spcBef>
        <a:spcAft>
          <a:spcPts val="0"/>
        </a:spcAft>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10.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tags" Target="../tags/tag11.xml"/><Relationship Id="rId5" Type="http://schemas.openxmlformats.org/officeDocument/2006/relationships/image" Target="../media/image3.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1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3.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4.xml"/><Relationship Id="rId5" Type="http://schemas.microsoft.com/office/2007/relationships/hdphoto" Target="../media/hdphoto2.wdp"/><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5.xml"/><Relationship Id="rId5" Type="http://schemas.microsoft.com/office/2007/relationships/hdphoto" Target="../media/hdphoto3.wdp"/><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6.xml"/><Relationship Id="rId5" Type="http://schemas.microsoft.com/office/2007/relationships/hdphoto" Target="../media/hdphoto4.wdp"/><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microsoft.com/office/2007/relationships/hdphoto" Target="../media/hdphoto1.wdp"/><Relationship Id="rId2" Type="http://schemas.openxmlformats.org/officeDocument/2006/relationships/slideLayout" Target="../slideLayouts/slideLayout12.xml"/><Relationship Id="rId1" Type="http://schemas.openxmlformats.org/officeDocument/2006/relationships/tags" Target="../tags/tag7.xml"/><Relationship Id="rId6" Type="http://schemas.openxmlformats.org/officeDocument/2006/relationships/image" Target="../media/image4.png"/><Relationship Id="rId5" Type="http://schemas.microsoft.com/office/2007/relationships/hdphoto" Target="../media/hdphoto4.wdp"/><Relationship Id="rId4" Type="http://schemas.openxmlformats.org/officeDocument/2006/relationships/image" Target="../media/image7.png"/><Relationship Id="rId9" Type="http://schemas.microsoft.com/office/2007/relationships/hdphoto" Target="../media/hdphoto5.wdp"/></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8.xml"/><Relationship Id="rId6" Type="http://schemas.microsoft.com/office/2007/relationships/hdphoto" Target="../media/hdphoto2.wdp"/><Relationship Id="rId5" Type="http://schemas.openxmlformats.org/officeDocument/2006/relationships/image" Target="../media/image5.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9.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4">
            <a:extLst>
              <a:ext uri="{28A0092B-C50C-407E-A947-70E740481C1C}">
                <a14:useLocalDpi xmlns:a14="http://schemas.microsoft.com/office/drawing/2010/main" val="0"/>
              </a:ext>
            </a:extLst>
          </a:blip>
          <a:srcRect l="8769" t="11441" r="6842" b="12076"/>
          <a:stretch/>
        </p:blipFill>
        <p:spPr>
          <a:xfrm>
            <a:off x="8388166" y="493160"/>
            <a:ext cx="2779844" cy="972093"/>
          </a:xfrm>
          <a:prstGeom prst="rect">
            <a:avLst/>
          </a:prstGeom>
        </p:spPr>
      </p:pic>
      <p:sp>
        <p:nvSpPr>
          <p:cNvPr id="7"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701040" y="1909509"/>
            <a:ext cx="10789920" cy="4329840"/>
          </a:xfrm>
          <a:prstGeom prst="round2DiagRect">
            <a:avLst>
              <a:gd name="adj1" fmla="val 100000"/>
              <a:gd name="adj2" fmla="val 0"/>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dirty="0">
                <a:solidFill>
                  <a:schemeClr val="bg1"/>
                </a:solidFill>
                <a:latin typeface="Calibri" panose="020F0502020204030204" pitchFamily="34" charset="0"/>
                <a:cs typeface="Calibri" panose="020F0502020204030204" pitchFamily="34" charset="0"/>
              </a:rPr>
              <a:t>Rapprochement FILIERIS-</a:t>
            </a:r>
            <a:r>
              <a:rPr lang="fr-FR" sz="4000" dirty="0" err="1">
                <a:solidFill>
                  <a:schemeClr val="bg1"/>
                </a:solidFill>
                <a:latin typeface="Calibri" panose="020F0502020204030204" pitchFamily="34" charset="0"/>
                <a:cs typeface="Calibri" panose="020F0502020204030204" pitchFamily="34" charset="0"/>
              </a:rPr>
              <a:t>Cnam</a:t>
            </a:r>
            <a:br>
              <a:rPr lang="fr-FR" sz="4000" dirty="0">
                <a:solidFill>
                  <a:schemeClr val="bg1"/>
                </a:solidFill>
                <a:latin typeface="Calibri" panose="020F0502020204030204" pitchFamily="34" charset="0"/>
                <a:cs typeface="Calibri" panose="020F0502020204030204" pitchFamily="34" charset="0"/>
              </a:rPr>
            </a:br>
            <a:br>
              <a:rPr lang="fr-FR" sz="4000" dirty="0">
                <a:solidFill>
                  <a:schemeClr val="bg1"/>
                </a:solidFill>
                <a:latin typeface="Calibri" panose="020F0502020204030204" pitchFamily="34" charset="0"/>
                <a:cs typeface="Calibri" panose="020F0502020204030204" pitchFamily="34" charset="0"/>
              </a:rPr>
            </a:br>
            <a:r>
              <a:rPr lang="fr-FR" sz="4000" dirty="0">
                <a:solidFill>
                  <a:schemeClr val="bg1"/>
                </a:solidFill>
                <a:latin typeface="Calibri" panose="020F0502020204030204" pitchFamily="34" charset="0"/>
                <a:cs typeface="Calibri" panose="020F0502020204030204" pitchFamily="34" charset="0"/>
              </a:rPr>
              <a:t>Comité d’Alignement Stratégique </a:t>
            </a:r>
          </a:p>
          <a:p>
            <a:pPr algn="ctr"/>
            <a:r>
              <a:rPr lang="fr-FR" sz="4000" b="1" dirty="0">
                <a:solidFill>
                  <a:schemeClr val="bg1"/>
                </a:solidFill>
                <a:latin typeface="Calibri" panose="020F0502020204030204" pitchFamily="34" charset="0"/>
                <a:cs typeface="Calibri" panose="020F0502020204030204" pitchFamily="34" charset="0"/>
              </a:rPr>
              <a:t>11/06/2026</a:t>
            </a:r>
          </a:p>
        </p:txBody>
      </p:sp>
    </p:spTree>
    <p:extLst>
      <p:ext uri="{BB962C8B-B14F-4D97-AF65-F5344CB8AC3E}">
        <p14:creationId xmlns:p14="http://schemas.microsoft.com/office/powerpoint/2010/main" val="1108476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2895B-57E2-75CF-04B8-C765CFED361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8EF055E-43EE-FE8C-DD87-85602A803054}"/>
              </a:ext>
            </a:extLst>
          </p:cNvPr>
          <p:cNvSpPr/>
          <p:nvPr/>
        </p:nvSpPr>
        <p:spPr>
          <a:xfrm>
            <a:off x="409777" y="976210"/>
            <a:ext cx="3667125" cy="4937055"/>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a:extLst>
              <a:ext uri="{FF2B5EF4-FFF2-40B4-BE49-F238E27FC236}">
                <a16:creationId xmlns:a16="http://schemas.microsoft.com/office/drawing/2014/main" id="{8FF47733-89A7-C04E-F296-20E8D3F5EC72}"/>
              </a:ext>
            </a:extLst>
          </p:cNvPr>
          <p:cNvSpPr/>
          <p:nvPr/>
        </p:nvSpPr>
        <p:spPr>
          <a:xfrm>
            <a:off x="4248352" y="976210"/>
            <a:ext cx="3667125" cy="4937055"/>
          </a:xfrm>
          <a:prstGeom prst="rect">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id="{63BC7A40-2F7C-80ED-3D78-C950BF5CB1C7}"/>
              </a:ext>
            </a:extLst>
          </p:cNvPr>
          <p:cNvSpPr/>
          <p:nvPr/>
        </p:nvSpPr>
        <p:spPr>
          <a:xfrm>
            <a:off x="8077402" y="976210"/>
            <a:ext cx="3667125" cy="4937055"/>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 coins arrondis 19">
            <a:extLst>
              <a:ext uri="{FF2B5EF4-FFF2-40B4-BE49-F238E27FC236}">
                <a16:creationId xmlns:a16="http://schemas.microsoft.com/office/drawing/2014/main" id="{2C6068B5-978E-00D3-5EF7-E73E45C557A0}"/>
              </a:ext>
            </a:extLst>
          </p:cNvPr>
          <p:cNvSpPr/>
          <p:nvPr/>
        </p:nvSpPr>
        <p:spPr bwMode="auto">
          <a:xfrm>
            <a:off x="1008217" y="903149"/>
            <a:ext cx="2470243" cy="451448"/>
          </a:xfrm>
          <a:prstGeom prst="roundRect">
            <a:avLst/>
          </a:prstGeom>
          <a:solidFill>
            <a:schemeClr val="bg1"/>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b="1" dirty="0" err="1">
                <a:solidFill>
                  <a:schemeClr val="accent1"/>
                </a:solidFill>
              </a:rPr>
              <a:t>Realisé</a:t>
            </a:r>
            <a:r>
              <a:rPr lang="fr-FR" sz="1400" b="1" dirty="0">
                <a:solidFill>
                  <a:schemeClr val="accent1"/>
                </a:solidFill>
              </a:rPr>
              <a:t> </a:t>
            </a:r>
          </a:p>
        </p:txBody>
      </p:sp>
      <p:sp>
        <p:nvSpPr>
          <p:cNvPr id="2" name="Rectangle : coins arrondis 19">
            <a:extLst>
              <a:ext uri="{FF2B5EF4-FFF2-40B4-BE49-F238E27FC236}">
                <a16:creationId xmlns:a16="http://schemas.microsoft.com/office/drawing/2014/main" id="{FF368386-B9B8-7C1C-5422-D380DA1A9D93}"/>
              </a:ext>
            </a:extLst>
          </p:cNvPr>
          <p:cNvSpPr/>
          <p:nvPr/>
        </p:nvSpPr>
        <p:spPr bwMode="auto">
          <a:xfrm>
            <a:off x="4822862" y="903149"/>
            <a:ext cx="2470243" cy="451450"/>
          </a:xfrm>
          <a:prstGeom prst="roundRect">
            <a:avLst/>
          </a:prstGeom>
          <a:solidFill>
            <a:schemeClr val="bg1"/>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b="1" dirty="0">
                <a:solidFill>
                  <a:schemeClr val="accent5"/>
                </a:solidFill>
              </a:rPr>
              <a:t>En cours</a:t>
            </a:r>
            <a:endParaRPr lang="fr-FR" sz="1600" b="1" dirty="0">
              <a:solidFill>
                <a:schemeClr val="accent5"/>
              </a:solidFill>
            </a:endParaRPr>
          </a:p>
        </p:txBody>
      </p:sp>
      <p:sp>
        <p:nvSpPr>
          <p:cNvPr id="6" name="Rectangle : coins arrondis 19">
            <a:extLst>
              <a:ext uri="{FF2B5EF4-FFF2-40B4-BE49-F238E27FC236}">
                <a16:creationId xmlns:a16="http://schemas.microsoft.com/office/drawing/2014/main" id="{16C3E424-AF90-64B8-EF93-557EFACB5A55}"/>
              </a:ext>
            </a:extLst>
          </p:cNvPr>
          <p:cNvSpPr/>
          <p:nvPr/>
        </p:nvSpPr>
        <p:spPr bwMode="auto">
          <a:xfrm>
            <a:off x="8661437" y="903148"/>
            <a:ext cx="2470243" cy="451449"/>
          </a:xfrm>
          <a:prstGeom prst="roundRect">
            <a:avLst/>
          </a:prstGeom>
          <a:solidFill>
            <a:schemeClr val="bg1"/>
          </a:solidFill>
          <a:ln>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b="1" dirty="0">
                <a:solidFill>
                  <a:schemeClr val="accent4"/>
                </a:solidFill>
              </a:rPr>
              <a:t>A venir</a:t>
            </a:r>
            <a:endParaRPr lang="fr-FR" sz="1600" b="1" dirty="0">
              <a:solidFill>
                <a:schemeClr val="accent4"/>
              </a:solidFill>
            </a:endParaRPr>
          </a:p>
        </p:txBody>
      </p:sp>
      <p:sp>
        <p:nvSpPr>
          <p:cNvPr id="10" name="Triangle isocèle 9">
            <a:extLst>
              <a:ext uri="{FF2B5EF4-FFF2-40B4-BE49-F238E27FC236}">
                <a16:creationId xmlns:a16="http://schemas.microsoft.com/office/drawing/2014/main" id="{E08189B0-C450-12D6-99AD-04F23D1E497F}"/>
              </a:ext>
            </a:extLst>
          </p:cNvPr>
          <p:cNvSpPr/>
          <p:nvPr/>
        </p:nvSpPr>
        <p:spPr>
          <a:xfrm rot="5400000">
            <a:off x="2859082" y="3235074"/>
            <a:ext cx="2807715" cy="451450"/>
          </a:xfrm>
          <a:prstGeom prst="triangl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isocèle 10">
            <a:extLst>
              <a:ext uri="{FF2B5EF4-FFF2-40B4-BE49-F238E27FC236}">
                <a16:creationId xmlns:a16="http://schemas.microsoft.com/office/drawing/2014/main" id="{58CDCF0B-B906-7D5A-1657-366B4D702CCD}"/>
              </a:ext>
            </a:extLst>
          </p:cNvPr>
          <p:cNvSpPr/>
          <p:nvPr/>
        </p:nvSpPr>
        <p:spPr>
          <a:xfrm rot="5400000">
            <a:off x="6708109" y="3235074"/>
            <a:ext cx="2807715" cy="451450"/>
          </a:xfrm>
          <a:prstGeom prst="triangl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24">
            <a:extLst>
              <a:ext uri="{FF2B5EF4-FFF2-40B4-BE49-F238E27FC236}">
                <a16:creationId xmlns:a16="http://schemas.microsoft.com/office/drawing/2014/main" id="{7101FDA2-847C-1726-02E4-3D7C33214623}"/>
              </a:ext>
            </a:extLst>
          </p:cNvPr>
          <p:cNvSpPr txBox="1"/>
          <p:nvPr/>
        </p:nvSpPr>
        <p:spPr bwMode="auto">
          <a:xfrm>
            <a:off x="552687" y="1748986"/>
            <a:ext cx="3313077" cy="1446550"/>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lvl="0" indent="-171450" algn="just">
              <a:buFont typeface="Wingdings" panose="05000000000000000000" pitchFamily="2" charset="2"/>
              <a:buChar char="ü"/>
            </a:pPr>
            <a:r>
              <a:rPr lang="fr-FR" sz="1100" b="1" dirty="0"/>
              <a:t>Congrès santé FILIERIS le 4 octobre 2025 « transversalité et pluridisciplinarité au cœur du soin »</a:t>
            </a:r>
          </a:p>
          <a:p>
            <a:pPr marL="171450" lvl="0" indent="-171450" algn="just">
              <a:buFontTx/>
              <a:buChar char="-"/>
            </a:pPr>
            <a:r>
              <a:rPr lang="fr-FR" sz="1100" dirty="0"/>
              <a:t>Participation Directeur Information Médicale UGECAM NE à la préparation du congrès</a:t>
            </a:r>
          </a:p>
          <a:p>
            <a:pPr marL="171450" lvl="0" indent="-171450" algn="just">
              <a:buFontTx/>
              <a:buChar char="-"/>
            </a:pPr>
            <a:r>
              <a:rPr lang="fr-FR" sz="1100" dirty="0"/>
              <a:t>Intervenants UGECAM NE sur la séquence « troubles de l’équilibre et la prévention des chutes »</a:t>
            </a:r>
          </a:p>
        </p:txBody>
      </p:sp>
      <p:sp>
        <p:nvSpPr>
          <p:cNvPr id="18" name="ZoneTexte 30">
            <a:extLst>
              <a:ext uri="{FF2B5EF4-FFF2-40B4-BE49-F238E27FC236}">
                <a16:creationId xmlns:a16="http://schemas.microsoft.com/office/drawing/2014/main" id="{B159362B-2010-A0E5-37AA-AFFCA72507D2}"/>
              </a:ext>
            </a:extLst>
          </p:cNvPr>
          <p:cNvSpPr txBox="1"/>
          <p:nvPr/>
        </p:nvSpPr>
        <p:spPr bwMode="auto">
          <a:xfrm>
            <a:off x="4450239" y="1410432"/>
            <a:ext cx="3436002" cy="1785104"/>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fr-FR" sz="1000" b="1" dirty="0"/>
              <a:t>Filière locomoteur adulte : pistes de coopérations identifiées lors du COPIL régional du 11 septembre 2025 </a:t>
            </a:r>
          </a:p>
          <a:p>
            <a:pPr marL="171450" lvl="0" indent="-171450">
              <a:buFontTx/>
              <a:buChar char="-"/>
            </a:pPr>
            <a:r>
              <a:rPr lang="fr-FR" sz="1000" dirty="0"/>
              <a:t>Gradation des soins entre hôpital de Freyming et Centre Louis </a:t>
            </a:r>
            <a:r>
              <a:rPr lang="fr-FR" sz="1000" dirty="0" err="1"/>
              <a:t>Pierquin</a:t>
            </a:r>
            <a:r>
              <a:rPr lang="fr-FR" sz="1000" dirty="0"/>
              <a:t> sur filière amputés (membres supérieurs et échecs appareillages)</a:t>
            </a:r>
          </a:p>
          <a:p>
            <a:pPr marL="171450" lvl="0" indent="-171450">
              <a:buFontTx/>
              <a:buChar char="-"/>
            </a:pPr>
            <a:r>
              <a:rPr lang="fr-FR" sz="1000" dirty="0"/>
              <a:t>Coopération entre hôpital de Freyming et IRR, via télé-expertise et téléconsultation </a:t>
            </a:r>
          </a:p>
          <a:p>
            <a:pPr marL="171450" lvl="0" indent="-171450">
              <a:buFontTx/>
              <a:buChar char="-"/>
            </a:pPr>
            <a:r>
              <a:rPr lang="fr-FR" sz="1000" dirty="0"/>
              <a:t>Convention pour accès au laboratoire du mouvement</a:t>
            </a:r>
          </a:p>
          <a:p>
            <a:pPr marL="171450" lvl="0" indent="-171450">
              <a:buFontTx/>
              <a:buChar char="-"/>
            </a:pPr>
            <a:r>
              <a:rPr lang="fr-FR" sz="1000" dirty="0"/>
              <a:t>Proposition de participation de </a:t>
            </a:r>
            <a:r>
              <a:rPr lang="fr-FR" sz="1000" dirty="0" err="1"/>
              <a:t>Filieris</a:t>
            </a:r>
            <a:r>
              <a:rPr lang="fr-FR" sz="1000" dirty="0"/>
              <a:t> à travaux de recherche IRR</a:t>
            </a:r>
          </a:p>
        </p:txBody>
      </p:sp>
      <p:sp>
        <p:nvSpPr>
          <p:cNvPr id="19" name="ZoneTexte 24">
            <a:extLst>
              <a:ext uri="{FF2B5EF4-FFF2-40B4-BE49-F238E27FC236}">
                <a16:creationId xmlns:a16="http://schemas.microsoft.com/office/drawing/2014/main" id="{19D6F1EA-C3B4-7C0B-35DF-D49266ED1920}"/>
              </a:ext>
            </a:extLst>
          </p:cNvPr>
          <p:cNvSpPr txBox="1"/>
          <p:nvPr/>
        </p:nvSpPr>
        <p:spPr bwMode="auto">
          <a:xfrm>
            <a:off x="4431518" y="3204831"/>
            <a:ext cx="3398402" cy="2708434"/>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r>
              <a:rPr lang="fr-FR" sz="1000" b="1" dirty="0"/>
              <a:t>Filière pédiatrique  : état des lieux partagé lors du COPIL du 11 septembre 2025</a:t>
            </a:r>
          </a:p>
          <a:p>
            <a:pPr marL="177800" lvl="0" indent="-177800" algn="just"/>
            <a:r>
              <a:rPr lang="fr-FR" sz="1000" b="1" dirty="0"/>
              <a:t>- </a:t>
            </a:r>
            <a:r>
              <a:rPr lang="fr-FR" sz="1000" dirty="0"/>
              <a:t>Partage des difficultés rencontrées sur la filière TSA/TND : déficit de l’offre notamment orthophonie très marqué dans territoires sous denses, délais importants de diagnostic, délais très longs MDPH 57, pertes de chance, déficit de formation et de sensibilisation éducation nationale. </a:t>
            </a:r>
          </a:p>
          <a:p>
            <a:pPr marL="171450" lvl="0" indent="-171450" algn="just">
              <a:buFontTx/>
              <a:buChar char="-"/>
            </a:pPr>
            <a:r>
              <a:rPr lang="fr-FR" sz="1000" dirty="0"/>
              <a:t>Volonté des Directions de développer une coopération : état des lieux besoins population, conventionnement avec PCO, communication conjointe auprès des CPTS, clarification par l’AM des conditions de prise en charge des soins de ville MK et orthophonistes, téléconsultation, stratégie coordonnée d’orientation de patients, a minima pour des bilans.</a:t>
            </a:r>
          </a:p>
          <a:p>
            <a:pPr marL="171450" lvl="0" indent="-171450" algn="just">
              <a:buFontTx/>
              <a:buChar char="-"/>
            </a:pPr>
            <a:r>
              <a:rPr lang="fr-FR" sz="1000" dirty="0"/>
              <a:t>Actions non réalisées à date, dans un contexte de tension sur les moyens. Réunion médecins différée. </a:t>
            </a:r>
          </a:p>
        </p:txBody>
      </p:sp>
      <p:sp>
        <p:nvSpPr>
          <p:cNvPr id="20" name="ZoneTexte 34">
            <a:extLst>
              <a:ext uri="{FF2B5EF4-FFF2-40B4-BE49-F238E27FC236}">
                <a16:creationId xmlns:a16="http://schemas.microsoft.com/office/drawing/2014/main" id="{7B71C6C6-84C6-60AE-80D6-1B610A9CC769}"/>
              </a:ext>
            </a:extLst>
          </p:cNvPr>
          <p:cNvSpPr txBox="1"/>
          <p:nvPr/>
        </p:nvSpPr>
        <p:spPr bwMode="auto">
          <a:xfrm>
            <a:off x="8450335" y="1710514"/>
            <a:ext cx="3181549" cy="2970044"/>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fr-FR" sz="1100" b="1" dirty="0"/>
              <a:t>Piste de coopération sur l’expertise codage et information médicale : </a:t>
            </a:r>
          </a:p>
          <a:p>
            <a:pPr marL="171450" lvl="0" indent="-171450">
              <a:buFontTx/>
              <a:buChar char="-"/>
            </a:pPr>
            <a:r>
              <a:rPr lang="fr-FR" sz="1100" dirty="0"/>
              <a:t>Evoquée en 2025 mais non approfondie et non validée à date</a:t>
            </a:r>
            <a:r>
              <a:rPr lang="fr-FR" sz="1100" b="1" dirty="0"/>
              <a:t>  </a:t>
            </a:r>
          </a:p>
          <a:p>
            <a:pPr marL="171450" lvl="0" indent="-171450">
              <a:buFontTx/>
              <a:buChar char="-"/>
            </a:pPr>
            <a:r>
              <a:rPr lang="fr-FR" sz="1100" dirty="0"/>
              <a:t>Chantier à rediscuter après le démarrage du déploiement HM UGECAM NE</a:t>
            </a:r>
          </a:p>
          <a:p>
            <a:pPr marL="171450" lvl="0" indent="-171450">
              <a:buFontTx/>
              <a:buChar char="-"/>
            </a:pPr>
            <a:r>
              <a:rPr lang="fr-FR" sz="1100" dirty="0"/>
              <a:t>Possibilité de partages sur la veille réglementaire et les chemins cliniques  sans coût marginal</a:t>
            </a:r>
          </a:p>
          <a:p>
            <a:pPr marL="171450" lvl="0" indent="-171450">
              <a:buFontTx/>
              <a:buChar char="-"/>
            </a:pPr>
            <a:endParaRPr lang="fr-FR" sz="1100" dirty="0"/>
          </a:p>
          <a:p>
            <a:pPr lvl="0"/>
            <a:r>
              <a:rPr lang="fr-FR" sz="1100" b="1" dirty="0"/>
              <a:t>Journée régionale santé organisée le 1/06 par UGECAM NE : </a:t>
            </a:r>
          </a:p>
          <a:p>
            <a:pPr marL="171450" lvl="0" indent="-171450">
              <a:buFontTx/>
              <a:buChar char="-"/>
            </a:pPr>
            <a:r>
              <a:rPr lang="fr-FR" sz="1100" dirty="0"/>
              <a:t>Proposition d’associer le partenaire </a:t>
            </a:r>
            <a:r>
              <a:rPr lang="fr-FR" sz="1100" dirty="0" err="1"/>
              <a:t>Filieris</a:t>
            </a:r>
            <a:r>
              <a:rPr lang="fr-FR" sz="1100" dirty="0"/>
              <a:t> pour valoriser le modèle Centre de Santé et les actions prévention de </a:t>
            </a:r>
            <a:r>
              <a:rPr lang="fr-FR" sz="1100" dirty="0" err="1"/>
              <a:t>Filieris</a:t>
            </a:r>
            <a:endParaRPr lang="fr-FR" sz="1100" dirty="0"/>
          </a:p>
          <a:p>
            <a:pPr lvl="0"/>
            <a:endParaRPr lang="fr-FR" sz="1100" b="1" dirty="0"/>
          </a:p>
          <a:p>
            <a:pPr lvl="0"/>
            <a:r>
              <a:rPr lang="fr-FR" sz="1100" b="1" dirty="0"/>
              <a:t>Prochain COPIL régional le 10 avril 2026</a:t>
            </a:r>
          </a:p>
        </p:txBody>
      </p:sp>
      <p:sp>
        <p:nvSpPr>
          <p:cNvPr id="22"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409777" y="219539"/>
            <a:ext cx="10885532"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fr-FR" sz="2400" dirty="0"/>
              <a:t>3.2 - COLLABORATIONS FILIERIS Est  &amp; UGECAM Nord-Est</a:t>
            </a:r>
          </a:p>
        </p:txBody>
      </p:sp>
      <p:pic>
        <p:nvPicPr>
          <p:cNvPr id="23" name="Image 22"/>
          <p:cNvPicPr>
            <a:picLocks noChangeAspect="1"/>
          </p:cNvPicPr>
          <p:nvPr/>
        </p:nvPicPr>
        <p:blipFill>
          <a:blip r:embed="rId4">
            <a:extLst>
              <a:ext uri="{28A0092B-C50C-407E-A947-70E740481C1C}">
                <a14:useLocalDpi xmlns:a14="http://schemas.microsoft.com/office/drawing/2010/main" val="0"/>
              </a:ext>
            </a:extLst>
          </a:blip>
          <a:srcRect l="7005" t="13353" r="8195" b="5195"/>
          <a:stretch/>
        </p:blipFill>
        <p:spPr>
          <a:xfrm>
            <a:off x="8077402" y="5986327"/>
            <a:ext cx="1432875" cy="688158"/>
          </a:xfrm>
          <a:prstGeom prst="rect">
            <a:avLst/>
          </a:prstGeom>
        </p:spPr>
      </p:pic>
      <p:sp>
        <p:nvSpPr>
          <p:cNvPr id="16" name="Espace réservé du numéro de diapositive 4">
            <a:extLst>
              <a:ext uri="{FF2B5EF4-FFF2-40B4-BE49-F238E27FC236}">
                <a16:creationId xmlns:a16="http://schemas.microsoft.com/office/drawing/2014/main" id="{89597EA1-6410-4513-B62A-1E797A491C37}"/>
              </a:ext>
            </a:extLst>
          </p:cNvPr>
          <p:cNvSpPr>
            <a:spLocks noGrp="1"/>
          </p:cNvSpPr>
          <p:nvPr>
            <p:ph type="sldNum" sz="quarter" idx="15"/>
          </p:nvPr>
        </p:nvSpPr>
        <p:spPr>
          <a:xfrm>
            <a:off x="395469" y="6229647"/>
            <a:ext cx="720000" cy="288000"/>
          </a:xfrm>
        </p:spPr>
        <p:txBody>
          <a:bodyPr/>
          <a:lstStyle/>
          <a:p>
            <a:fld id="{975A587B-5814-4D9B-9598-FE9CB954CB01}" type="slidenum">
              <a:rPr lang="fr-FR" smtClean="0"/>
              <a:pPr/>
              <a:t>10</a:t>
            </a:fld>
            <a:endParaRPr lang="fr-FR"/>
          </a:p>
        </p:txBody>
      </p:sp>
    </p:spTree>
    <p:extLst>
      <p:ext uri="{BB962C8B-B14F-4D97-AF65-F5344CB8AC3E}">
        <p14:creationId xmlns:p14="http://schemas.microsoft.com/office/powerpoint/2010/main" val="1407384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CAC1A-F989-0E6D-CEA2-3C725A51218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802D96B-A408-97B4-E074-5BC0C7B7DE2F}"/>
              </a:ext>
            </a:extLst>
          </p:cNvPr>
          <p:cNvSpPr/>
          <p:nvPr/>
        </p:nvSpPr>
        <p:spPr>
          <a:xfrm>
            <a:off x="409777" y="976210"/>
            <a:ext cx="3667125" cy="4937055"/>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a:extLst>
              <a:ext uri="{FF2B5EF4-FFF2-40B4-BE49-F238E27FC236}">
                <a16:creationId xmlns:a16="http://schemas.microsoft.com/office/drawing/2014/main" id="{C1C153BD-7195-158B-270A-0F8C7C68AE1B}"/>
              </a:ext>
            </a:extLst>
          </p:cNvPr>
          <p:cNvSpPr/>
          <p:nvPr/>
        </p:nvSpPr>
        <p:spPr>
          <a:xfrm>
            <a:off x="4247400" y="960472"/>
            <a:ext cx="3667125" cy="4937055"/>
          </a:xfrm>
          <a:prstGeom prst="rect">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id="{ACE40022-4A6A-9BDC-9F93-95B2058716E5}"/>
              </a:ext>
            </a:extLst>
          </p:cNvPr>
          <p:cNvSpPr/>
          <p:nvPr/>
        </p:nvSpPr>
        <p:spPr>
          <a:xfrm>
            <a:off x="8077402" y="976210"/>
            <a:ext cx="3667125" cy="4937055"/>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 coins arrondis 19">
            <a:extLst>
              <a:ext uri="{FF2B5EF4-FFF2-40B4-BE49-F238E27FC236}">
                <a16:creationId xmlns:a16="http://schemas.microsoft.com/office/drawing/2014/main" id="{270B67EF-EFBA-8FAB-233E-1C262A9992D9}"/>
              </a:ext>
            </a:extLst>
          </p:cNvPr>
          <p:cNvSpPr/>
          <p:nvPr/>
        </p:nvSpPr>
        <p:spPr bwMode="auto">
          <a:xfrm>
            <a:off x="1008217" y="903149"/>
            <a:ext cx="2470243" cy="451448"/>
          </a:xfrm>
          <a:prstGeom prst="roundRect">
            <a:avLst/>
          </a:prstGeom>
          <a:solidFill>
            <a:schemeClr val="bg1"/>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b="1" dirty="0" err="1">
                <a:solidFill>
                  <a:schemeClr val="accent1"/>
                </a:solidFill>
              </a:rPr>
              <a:t>Realisé</a:t>
            </a:r>
            <a:r>
              <a:rPr lang="fr-FR" sz="1400" b="1" dirty="0">
                <a:solidFill>
                  <a:schemeClr val="accent1"/>
                </a:solidFill>
              </a:rPr>
              <a:t> </a:t>
            </a:r>
          </a:p>
        </p:txBody>
      </p:sp>
      <p:sp>
        <p:nvSpPr>
          <p:cNvPr id="2" name="Rectangle : coins arrondis 19">
            <a:extLst>
              <a:ext uri="{FF2B5EF4-FFF2-40B4-BE49-F238E27FC236}">
                <a16:creationId xmlns:a16="http://schemas.microsoft.com/office/drawing/2014/main" id="{454C15BF-8430-5458-029A-75B212035FA8}"/>
              </a:ext>
            </a:extLst>
          </p:cNvPr>
          <p:cNvSpPr/>
          <p:nvPr/>
        </p:nvSpPr>
        <p:spPr bwMode="auto">
          <a:xfrm>
            <a:off x="4822862" y="903149"/>
            <a:ext cx="2470243" cy="451450"/>
          </a:xfrm>
          <a:prstGeom prst="roundRect">
            <a:avLst/>
          </a:prstGeom>
          <a:solidFill>
            <a:schemeClr val="bg1"/>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b="1" dirty="0">
                <a:solidFill>
                  <a:schemeClr val="accent5"/>
                </a:solidFill>
              </a:rPr>
              <a:t>En cours</a:t>
            </a:r>
            <a:endParaRPr lang="fr-FR" sz="1600" b="1" dirty="0">
              <a:solidFill>
                <a:schemeClr val="accent5"/>
              </a:solidFill>
            </a:endParaRPr>
          </a:p>
        </p:txBody>
      </p:sp>
      <p:sp>
        <p:nvSpPr>
          <p:cNvPr id="6" name="Rectangle : coins arrondis 19">
            <a:extLst>
              <a:ext uri="{FF2B5EF4-FFF2-40B4-BE49-F238E27FC236}">
                <a16:creationId xmlns:a16="http://schemas.microsoft.com/office/drawing/2014/main" id="{93111B7F-4F25-44C8-F4F5-DB135D0B38D9}"/>
              </a:ext>
            </a:extLst>
          </p:cNvPr>
          <p:cNvSpPr/>
          <p:nvPr/>
        </p:nvSpPr>
        <p:spPr bwMode="auto">
          <a:xfrm>
            <a:off x="8661437" y="903148"/>
            <a:ext cx="2470243" cy="451449"/>
          </a:xfrm>
          <a:prstGeom prst="roundRect">
            <a:avLst/>
          </a:prstGeom>
          <a:solidFill>
            <a:schemeClr val="bg1"/>
          </a:solidFill>
          <a:ln>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b="1" dirty="0">
                <a:solidFill>
                  <a:schemeClr val="accent4"/>
                </a:solidFill>
              </a:rPr>
              <a:t>A venir</a:t>
            </a:r>
            <a:endParaRPr lang="fr-FR" sz="1600" b="1" dirty="0">
              <a:solidFill>
                <a:schemeClr val="accent4"/>
              </a:solidFill>
            </a:endParaRPr>
          </a:p>
        </p:txBody>
      </p:sp>
      <p:sp>
        <p:nvSpPr>
          <p:cNvPr id="10" name="Triangle isocèle 9">
            <a:extLst>
              <a:ext uri="{FF2B5EF4-FFF2-40B4-BE49-F238E27FC236}">
                <a16:creationId xmlns:a16="http://schemas.microsoft.com/office/drawing/2014/main" id="{A10038C3-EE7D-8052-23F8-7CB1C39452F5}"/>
              </a:ext>
            </a:extLst>
          </p:cNvPr>
          <p:cNvSpPr/>
          <p:nvPr/>
        </p:nvSpPr>
        <p:spPr>
          <a:xfrm rot="5400000">
            <a:off x="2859082" y="3235074"/>
            <a:ext cx="2807715" cy="451450"/>
          </a:xfrm>
          <a:prstGeom prst="triangl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isocèle 10">
            <a:extLst>
              <a:ext uri="{FF2B5EF4-FFF2-40B4-BE49-F238E27FC236}">
                <a16:creationId xmlns:a16="http://schemas.microsoft.com/office/drawing/2014/main" id="{1E4EB13D-2C65-B7DD-FFD5-C480C3370586}"/>
              </a:ext>
            </a:extLst>
          </p:cNvPr>
          <p:cNvSpPr/>
          <p:nvPr/>
        </p:nvSpPr>
        <p:spPr>
          <a:xfrm rot="5400000">
            <a:off x="6708109" y="3235074"/>
            <a:ext cx="2807715" cy="451450"/>
          </a:xfrm>
          <a:prstGeom prst="triangl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C342B5E7-EAD5-37E7-376E-DFC9E45FAD80}"/>
              </a:ext>
            </a:extLst>
          </p:cNvPr>
          <p:cNvPicPr>
            <a:picLocks noChangeAspect="1"/>
          </p:cNvPicPr>
          <p:nvPr/>
        </p:nvPicPr>
        <p:blipFill>
          <a:blip r:embed="rId4"/>
          <a:stretch>
            <a:fillRect/>
          </a:stretch>
        </p:blipFill>
        <p:spPr bwMode="auto">
          <a:xfrm>
            <a:off x="370295" y="2910642"/>
            <a:ext cx="705438" cy="679652"/>
          </a:xfrm>
          <a:prstGeom prst="rect">
            <a:avLst/>
          </a:prstGeom>
        </p:spPr>
      </p:pic>
      <p:sp>
        <p:nvSpPr>
          <p:cNvPr id="13" name="ZoneTexte 24">
            <a:extLst>
              <a:ext uri="{FF2B5EF4-FFF2-40B4-BE49-F238E27FC236}">
                <a16:creationId xmlns:a16="http://schemas.microsoft.com/office/drawing/2014/main" id="{2ED86FFB-C538-59AE-541A-C54E281F2605}"/>
              </a:ext>
            </a:extLst>
          </p:cNvPr>
          <p:cNvSpPr txBox="1"/>
          <p:nvPr/>
        </p:nvSpPr>
        <p:spPr bwMode="auto">
          <a:xfrm>
            <a:off x="1075733" y="2781109"/>
            <a:ext cx="2591595" cy="938719"/>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1100" b="1" dirty="0"/>
              <a:t>Convention de partenariat renforcé</a:t>
            </a:r>
          </a:p>
          <a:p>
            <a:pPr lvl="0" algn="ctr"/>
            <a:r>
              <a:rPr lang="fr-FR" sz="1100" b="1" dirty="0"/>
              <a:t> </a:t>
            </a:r>
          </a:p>
          <a:p>
            <a:pPr lvl="0" algn="ctr"/>
            <a:r>
              <a:rPr lang="fr-FR" sz="1100" dirty="0"/>
              <a:t>Signature le 09 mars 2026 en présence des deux équipes de Direction	</a:t>
            </a:r>
          </a:p>
        </p:txBody>
      </p:sp>
      <p:sp>
        <p:nvSpPr>
          <p:cNvPr id="15" name="ZoneTexte 16">
            <a:extLst>
              <a:ext uri="{FF2B5EF4-FFF2-40B4-BE49-F238E27FC236}">
                <a16:creationId xmlns:a16="http://schemas.microsoft.com/office/drawing/2014/main" id="{74775D10-B0B9-DC8A-87D8-454B75FFF3DE}"/>
              </a:ext>
            </a:extLst>
          </p:cNvPr>
          <p:cNvSpPr txBox="1"/>
          <p:nvPr/>
        </p:nvSpPr>
        <p:spPr bwMode="auto">
          <a:xfrm>
            <a:off x="4515161" y="2161982"/>
            <a:ext cx="3188176" cy="600164"/>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lvl="0" indent="-171450" algn="just">
              <a:buFont typeface="Wingdings" panose="05000000000000000000" pitchFamily="2" charset="2"/>
              <a:buChar char="ü"/>
            </a:pPr>
            <a:r>
              <a:rPr lang="fr-FR" sz="1100" dirty="0"/>
              <a:t>Etude de besoins commune aux 3 établissements SMR du Hainaut (1 UGECAM et 2 </a:t>
            </a:r>
            <a:r>
              <a:rPr lang="fr-FR" sz="1100" dirty="0" err="1"/>
              <a:t>Filieris</a:t>
            </a:r>
            <a:r>
              <a:rPr lang="fr-FR" sz="1100" dirty="0"/>
              <a:t>) 	</a:t>
            </a:r>
          </a:p>
        </p:txBody>
      </p:sp>
      <p:sp>
        <p:nvSpPr>
          <p:cNvPr id="21" name="ZoneTexte 20">
            <a:extLst>
              <a:ext uri="{FF2B5EF4-FFF2-40B4-BE49-F238E27FC236}">
                <a16:creationId xmlns:a16="http://schemas.microsoft.com/office/drawing/2014/main" id="{23F5FE33-C09F-82D3-E0E3-AEE79EAE82C7}"/>
              </a:ext>
            </a:extLst>
          </p:cNvPr>
          <p:cNvSpPr txBox="1"/>
          <p:nvPr/>
        </p:nvSpPr>
        <p:spPr bwMode="auto">
          <a:xfrm>
            <a:off x="4537009" y="4888419"/>
            <a:ext cx="3117981" cy="938719"/>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just">
              <a:buFont typeface="Wingdings" panose="05000000000000000000" pitchFamily="2" charset="2"/>
              <a:buChar char="ü"/>
            </a:pPr>
            <a:r>
              <a:rPr lang="fr-FR" sz="1100" dirty="0"/>
              <a:t>Articulation de </a:t>
            </a:r>
            <a:r>
              <a:rPr lang="fr-FR" sz="1100" b="1" dirty="0"/>
              <a:t>l'offre d'aide à domicile</a:t>
            </a:r>
            <a:r>
              <a:rPr lang="fr-FR" sz="1100" dirty="0"/>
              <a:t>, notamment pour la prise en charge des patients atteints d'Alzheimer. Les deux organismes s'appuieront sur les SSIAD de Filieris. </a:t>
            </a:r>
            <a:endParaRPr lang="en-GB" sz="1100" dirty="0"/>
          </a:p>
        </p:txBody>
      </p:sp>
      <p:sp>
        <p:nvSpPr>
          <p:cNvPr id="22" name="ZoneTexte 20">
            <a:extLst>
              <a:ext uri="{FF2B5EF4-FFF2-40B4-BE49-F238E27FC236}">
                <a16:creationId xmlns:a16="http://schemas.microsoft.com/office/drawing/2014/main" id="{CEC9E03C-33A8-AAE3-83F6-70C75FB2666F}"/>
              </a:ext>
            </a:extLst>
          </p:cNvPr>
          <p:cNvSpPr txBox="1"/>
          <p:nvPr/>
        </p:nvSpPr>
        <p:spPr bwMode="auto">
          <a:xfrm>
            <a:off x="4466813" y="2974218"/>
            <a:ext cx="3188177" cy="600164"/>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Wingdings" panose="05000000000000000000" pitchFamily="2" charset="2"/>
              <a:buChar char="ü"/>
            </a:pPr>
            <a:r>
              <a:rPr lang="fr-FR" sz="1100" dirty="0"/>
              <a:t>Projet de </a:t>
            </a:r>
            <a:r>
              <a:rPr lang="fr-FR" sz="1100" b="1" dirty="0"/>
              <a:t>rapprochement</a:t>
            </a:r>
            <a:r>
              <a:rPr lang="fr-FR" sz="1100" dirty="0"/>
              <a:t> sur un site unique des CDS UGECAM (dentaire) et FILIERIS (polyvalent) de l’agglomération d’Arras	 </a:t>
            </a:r>
          </a:p>
        </p:txBody>
      </p:sp>
      <p:sp>
        <p:nvSpPr>
          <p:cNvPr id="24" name="ZoneTexte 16">
            <a:extLst>
              <a:ext uri="{FF2B5EF4-FFF2-40B4-BE49-F238E27FC236}">
                <a16:creationId xmlns:a16="http://schemas.microsoft.com/office/drawing/2014/main" id="{A66325C1-55D3-2044-83A6-6B881E58A39B}"/>
              </a:ext>
            </a:extLst>
          </p:cNvPr>
          <p:cNvSpPr txBox="1"/>
          <p:nvPr/>
        </p:nvSpPr>
        <p:spPr bwMode="auto">
          <a:xfrm>
            <a:off x="4515161" y="1665930"/>
            <a:ext cx="3142553" cy="430887"/>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lvl="0" indent="-171450" algn="just">
              <a:buFont typeface="Wingdings" panose="05000000000000000000" pitchFamily="2" charset="2"/>
              <a:buChar char="ü"/>
            </a:pPr>
            <a:r>
              <a:rPr lang="fr-FR" sz="1100" dirty="0"/>
              <a:t>Mise en place d’une instance de pilotage  commune (CODIR-FU)</a:t>
            </a:r>
          </a:p>
        </p:txBody>
      </p:sp>
      <p:sp>
        <p:nvSpPr>
          <p:cNvPr id="28" name="ZoneTexte 27">
            <a:extLst>
              <a:ext uri="{FF2B5EF4-FFF2-40B4-BE49-F238E27FC236}">
                <a16:creationId xmlns:a16="http://schemas.microsoft.com/office/drawing/2014/main" id="{AD6F26AE-E7A5-43E8-C85D-5B13C72404B9}"/>
              </a:ext>
            </a:extLst>
          </p:cNvPr>
          <p:cNvSpPr txBox="1"/>
          <p:nvPr/>
        </p:nvSpPr>
        <p:spPr>
          <a:xfrm>
            <a:off x="8144079" y="1665930"/>
            <a:ext cx="3638144" cy="261610"/>
          </a:xfrm>
          <a:prstGeom prst="rect">
            <a:avLst/>
          </a:prstGeom>
          <a:noFill/>
        </p:spPr>
        <p:txBody>
          <a:bodyPr wrap="square">
            <a:spAutoFit/>
          </a:bodyPr>
          <a:lstStyle/>
          <a:p>
            <a:r>
              <a:rPr lang="fr-FR" sz="1100" dirty="0"/>
              <a:t>Choix des thématiques de travail en cours de définition </a:t>
            </a:r>
          </a:p>
        </p:txBody>
      </p:sp>
      <p:sp>
        <p:nvSpPr>
          <p:cNvPr id="36" name="ZoneTexte 35">
            <a:extLst>
              <a:ext uri="{FF2B5EF4-FFF2-40B4-BE49-F238E27FC236}">
                <a16:creationId xmlns:a16="http://schemas.microsoft.com/office/drawing/2014/main" id="{05D1B004-341D-ECE2-29FD-67BEACAEAA7F}"/>
              </a:ext>
            </a:extLst>
          </p:cNvPr>
          <p:cNvSpPr txBox="1"/>
          <p:nvPr/>
        </p:nvSpPr>
        <p:spPr>
          <a:xfrm>
            <a:off x="8195072" y="2161982"/>
            <a:ext cx="3587151" cy="938719"/>
          </a:xfrm>
          <a:prstGeom prst="rect">
            <a:avLst/>
          </a:prstGeom>
          <a:noFill/>
        </p:spPr>
        <p:txBody>
          <a:bodyPr wrap="square">
            <a:spAutoFit/>
          </a:bodyPr>
          <a:lstStyle/>
          <a:p>
            <a:pPr algn="just"/>
            <a:r>
              <a:rPr lang="fr-FR" sz="1100" dirty="0"/>
              <a:t>Après une présentation de la première étude de besoins par le Cabinet IRIS Conseil à l’ARS Hauts-de-France, mise à jour en cours des données à partir des bases PMSI 2024 → Présentation ARS prévue le 19 mai 2026</a:t>
            </a:r>
          </a:p>
        </p:txBody>
      </p:sp>
      <p:sp>
        <p:nvSpPr>
          <p:cNvPr id="38" name="Flèche : droite 37">
            <a:extLst>
              <a:ext uri="{FF2B5EF4-FFF2-40B4-BE49-F238E27FC236}">
                <a16:creationId xmlns:a16="http://schemas.microsoft.com/office/drawing/2014/main" id="{AEADB731-C195-49B5-F72F-99C16BE12134}"/>
              </a:ext>
            </a:extLst>
          </p:cNvPr>
          <p:cNvSpPr/>
          <p:nvPr/>
        </p:nvSpPr>
        <p:spPr>
          <a:xfrm>
            <a:off x="7703336" y="2371584"/>
            <a:ext cx="422379" cy="59415"/>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Flèche : droite 38">
            <a:extLst>
              <a:ext uri="{FF2B5EF4-FFF2-40B4-BE49-F238E27FC236}">
                <a16:creationId xmlns:a16="http://schemas.microsoft.com/office/drawing/2014/main" id="{79CA606C-05EE-2276-6443-EF578DF3E4A5}"/>
              </a:ext>
            </a:extLst>
          </p:cNvPr>
          <p:cNvSpPr/>
          <p:nvPr/>
        </p:nvSpPr>
        <p:spPr>
          <a:xfrm>
            <a:off x="7703336" y="1778021"/>
            <a:ext cx="422379" cy="59415"/>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ZoneTexte 39">
            <a:extLst>
              <a:ext uri="{FF2B5EF4-FFF2-40B4-BE49-F238E27FC236}">
                <a16:creationId xmlns:a16="http://schemas.microsoft.com/office/drawing/2014/main" id="{03E19A19-9506-F03A-AEDD-BEAF26F1BB55}"/>
              </a:ext>
            </a:extLst>
          </p:cNvPr>
          <p:cNvSpPr txBox="1"/>
          <p:nvPr/>
        </p:nvSpPr>
        <p:spPr>
          <a:xfrm>
            <a:off x="8278809" y="3147776"/>
            <a:ext cx="3376681" cy="600164"/>
          </a:xfrm>
          <a:prstGeom prst="rect">
            <a:avLst/>
          </a:prstGeom>
          <a:noFill/>
        </p:spPr>
        <p:txBody>
          <a:bodyPr wrap="square">
            <a:spAutoFit/>
          </a:bodyPr>
          <a:lstStyle/>
          <a:p>
            <a:pPr algn="just"/>
            <a:r>
              <a:rPr lang="fr-FR" sz="1100" dirty="0"/>
              <a:t>Accord de principe UGECAM Hauts-de-France / Travaux d’aménagement intérieur du Centre de santé</a:t>
            </a:r>
          </a:p>
        </p:txBody>
      </p:sp>
      <p:sp>
        <p:nvSpPr>
          <p:cNvPr id="41" name="Flèche : droite 40">
            <a:extLst>
              <a:ext uri="{FF2B5EF4-FFF2-40B4-BE49-F238E27FC236}">
                <a16:creationId xmlns:a16="http://schemas.microsoft.com/office/drawing/2014/main" id="{5DE150BF-4AB3-28F1-4A57-0E5F1E76004A}"/>
              </a:ext>
            </a:extLst>
          </p:cNvPr>
          <p:cNvSpPr/>
          <p:nvPr/>
        </p:nvSpPr>
        <p:spPr>
          <a:xfrm>
            <a:off x="7755726" y="3219166"/>
            <a:ext cx="422379" cy="59415"/>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20">
            <a:extLst>
              <a:ext uri="{FF2B5EF4-FFF2-40B4-BE49-F238E27FC236}">
                <a16:creationId xmlns:a16="http://schemas.microsoft.com/office/drawing/2014/main" id="{2501E157-C4FA-6DC5-4F49-A2861EC9079B}"/>
              </a:ext>
            </a:extLst>
          </p:cNvPr>
          <p:cNvSpPr txBox="1"/>
          <p:nvPr/>
        </p:nvSpPr>
        <p:spPr bwMode="auto">
          <a:xfrm>
            <a:off x="4563808" y="3853465"/>
            <a:ext cx="3134742" cy="938719"/>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just">
              <a:buFont typeface="Wingdings" panose="05000000000000000000" pitchFamily="2" charset="2"/>
              <a:buChar char="ü"/>
            </a:pPr>
            <a:r>
              <a:rPr lang="fr-FR" sz="1100" dirty="0"/>
              <a:t>Réflexion sur la </a:t>
            </a:r>
            <a:r>
              <a:rPr lang="fr-FR" sz="1100" b="1" dirty="0"/>
              <a:t>mise à disposition de locaux </a:t>
            </a:r>
            <a:r>
              <a:rPr lang="fr-FR" sz="1100" dirty="0"/>
              <a:t>au niveau de l’emprise foncière du Centre Lillois de Réadaptation Professionnelle pour la création d’un espace de formation, réunions…</a:t>
            </a:r>
          </a:p>
        </p:txBody>
      </p:sp>
      <p:sp>
        <p:nvSpPr>
          <p:cNvPr id="43" name="ZoneTexte 42">
            <a:extLst>
              <a:ext uri="{FF2B5EF4-FFF2-40B4-BE49-F238E27FC236}">
                <a16:creationId xmlns:a16="http://schemas.microsoft.com/office/drawing/2014/main" id="{871AC070-2A85-74D1-3A60-6B7289572728}"/>
              </a:ext>
            </a:extLst>
          </p:cNvPr>
          <p:cNvSpPr txBox="1"/>
          <p:nvPr/>
        </p:nvSpPr>
        <p:spPr>
          <a:xfrm>
            <a:off x="8222623" y="3853825"/>
            <a:ext cx="3376681" cy="430887"/>
          </a:xfrm>
          <a:prstGeom prst="rect">
            <a:avLst/>
          </a:prstGeom>
          <a:noFill/>
        </p:spPr>
        <p:txBody>
          <a:bodyPr wrap="square">
            <a:spAutoFit/>
          </a:bodyPr>
          <a:lstStyle/>
          <a:p>
            <a:pPr algn="just"/>
            <a:r>
              <a:rPr lang="fr-FR" sz="1100" dirty="0"/>
              <a:t>Côté UGECAM : réservation des dits locaux → travaux à reprendre sur 2026 </a:t>
            </a:r>
          </a:p>
        </p:txBody>
      </p:sp>
      <p:sp>
        <p:nvSpPr>
          <p:cNvPr id="44" name="Flèche : droite 43">
            <a:extLst>
              <a:ext uri="{FF2B5EF4-FFF2-40B4-BE49-F238E27FC236}">
                <a16:creationId xmlns:a16="http://schemas.microsoft.com/office/drawing/2014/main" id="{079C7830-80D0-C29C-A6FA-D4B168C89900}"/>
              </a:ext>
            </a:extLst>
          </p:cNvPr>
          <p:cNvSpPr/>
          <p:nvPr/>
        </p:nvSpPr>
        <p:spPr>
          <a:xfrm>
            <a:off x="7772693" y="3977630"/>
            <a:ext cx="422379" cy="59415"/>
          </a:xfrm>
          <a:prstGeom prst="rightArrow">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464423" y="245389"/>
            <a:ext cx="11263154"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fr-FR" sz="2400" dirty="0"/>
              <a:t>3.3 - COLLABORATIONS FILIERIS Nord  &amp; UGECAM HDF</a:t>
            </a:r>
          </a:p>
        </p:txBody>
      </p:sp>
      <p:pic>
        <p:nvPicPr>
          <p:cNvPr id="30" name="Image 29"/>
          <p:cNvPicPr>
            <a:picLocks noChangeAspect="1"/>
          </p:cNvPicPr>
          <p:nvPr/>
        </p:nvPicPr>
        <p:blipFill>
          <a:blip r:embed="rId5">
            <a:extLst>
              <a:ext uri="{28A0092B-C50C-407E-A947-70E740481C1C}">
                <a14:useLocalDpi xmlns:a14="http://schemas.microsoft.com/office/drawing/2010/main" val="0"/>
              </a:ext>
            </a:extLst>
          </a:blip>
          <a:srcRect l="7005" t="13353" r="8195" b="5195"/>
          <a:stretch/>
        </p:blipFill>
        <p:spPr>
          <a:xfrm>
            <a:off x="8077402" y="5945388"/>
            <a:ext cx="1432875" cy="688158"/>
          </a:xfrm>
          <a:prstGeom prst="rect">
            <a:avLst/>
          </a:prstGeom>
        </p:spPr>
      </p:pic>
      <p:sp>
        <p:nvSpPr>
          <p:cNvPr id="27" name="Espace réservé du numéro de diapositive 4">
            <a:extLst>
              <a:ext uri="{FF2B5EF4-FFF2-40B4-BE49-F238E27FC236}">
                <a16:creationId xmlns:a16="http://schemas.microsoft.com/office/drawing/2014/main" id="{92DFF886-6778-433A-BFE0-0D21F78F9512}"/>
              </a:ext>
            </a:extLst>
          </p:cNvPr>
          <p:cNvSpPr>
            <a:spLocks noGrp="1"/>
          </p:cNvSpPr>
          <p:nvPr>
            <p:ph type="sldNum" sz="quarter" idx="15"/>
          </p:nvPr>
        </p:nvSpPr>
        <p:spPr>
          <a:xfrm>
            <a:off x="395469" y="6229647"/>
            <a:ext cx="720000" cy="288000"/>
          </a:xfrm>
        </p:spPr>
        <p:txBody>
          <a:bodyPr/>
          <a:lstStyle/>
          <a:p>
            <a:fld id="{975A587B-5814-4D9B-9598-FE9CB954CB01}" type="slidenum">
              <a:rPr lang="fr-FR" smtClean="0"/>
              <a:pPr/>
              <a:t>11</a:t>
            </a:fld>
            <a:endParaRPr lang="fr-FR"/>
          </a:p>
        </p:txBody>
      </p:sp>
    </p:spTree>
    <p:extLst>
      <p:ext uri="{BB962C8B-B14F-4D97-AF65-F5344CB8AC3E}">
        <p14:creationId xmlns:p14="http://schemas.microsoft.com/office/powerpoint/2010/main" val="3886136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975A587B-5814-4D9B-9598-FE9CB954CB01}" type="slidenum">
              <a:rPr lang="fr-FR" smtClean="0"/>
              <a:pPr/>
              <a:t>12</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8" y="173614"/>
            <a:ext cx="11123391"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Calibri" panose="020F0502020204030204" pitchFamily="34" charset="0"/>
                <a:cs typeface="Calibri" panose="020F0502020204030204" pitchFamily="34" charset="0"/>
              </a:rPr>
              <a:t>4 - Le pilotage du projet de rapprochement FILIERIS CANSSM </a:t>
            </a:r>
          </a:p>
        </p:txBody>
      </p:sp>
      <p:sp>
        <p:nvSpPr>
          <p:cNvPr id="10" name="Google Shape;1583;g24d5019cb15_1_46">
            <a:extLst>
              <a:ext uri="{FF2B5EF4-FFF2-40B4-BE49-F238E27FC236}">
                <a16:creationId xmlns:a16="http://schemas.microsoft.com/office/drawing/2014/main" id="{21932269-99BF-9147-E975-9AE884262175}"/>
              </a:ext>
            </a:extLst>
          </p:cNvPr>
          <p:cNvSpPr txBox="1"/>
          <p:nvPr/>
        </p:nvSpPr>
        <p:spPr>
          <a:xfrm>
            <a:off x="4412117" y="713416"/>
            <a:ext cx="2722563" cy="307975"/>
          </a:xfrm>
          <a:prstGeom prst="rect">
            <a:avLst/>
          </a:prstGeom>
          <a:noFill/>
          <a:ln>
            <a:noFill/>
          </a:ln>
        </p:spPr>
        <p:txBody>
          <a:bodyPr spcFirstLastPara="1" lIns="91425" tIns="45700" rIns="91425" bIns="45700">
            <a:spAutoFit/>
          </a:bodyPr>
          <a:lstStyle/>
          <a:p>
            <a:pPr marL="0" lvl="3" algn="ctr">
              <a:spcBef>
                <a:spcPts val="0"/>
              </a:spcBef>
              <a:spcAft>
                <a:spcPts val="0"/>
              </a:spcAft>
              <a:buClr>
                <a:srgbClr val="000000"/>
              </a:buClr>
              <a:buSzPts val="1400"/>
              <a:buFont typeface="Arial"/>
              <a:buNone/>
              <a:defRPr/>
            </a:pPr>
            <a:r>
              <a:rPr lang="fr-FR" sz="1400" b="1" i="1" dirty="0">
                <a:solidFill>
                  <a:schemeClr val="accent3">
                    <a:lumMod val="50000"/>
                  </a:schemeClr>
                </a:solidFill>
                <a:latin typeface="Calibri"/>
                <a:ea typeface="Calibri"/>
                <a:cs typeface="Calibri"/>
                <a:sym typeface="Calibri"/>
              </a:rPr>
              <a:t>GOUVERNANCE STRATÉGIQUE</a:t>
            </a:r>
            <a:endParaRPr sz="1400" dirty="0">
              <a:solidFill>
                <a:schemeClr val="accent3">
                  <a:lumMod val="50000"/>
                </a:schemeClr>
              </a:solidFill>
              <a:latin typeface="Arial"/>
              <a:ea typeface="Arial"/>
              <a:cs typeface="Arial"/>
              <a:sym typeface="Arial"/>
            </a:endParaRPr>
          </a:p>
        </p:txBody>
      </p:sp>
      <p:cxnSp>
        <p:nvCxnSpPr>
          <p:cNvPr id="11" name="Google Shape;1602;g24d5019cb15_1_46"/>
          <p:cNvCxnSpPr>
            <a:cxnSpLocks noChangeShapeType="1"/>
          </p:cNvCxnSpPr>
          <p:nvPr/>
        </p:nvCxnSpPr>
        <p:spPr bwMode="auto">
          <a:xfrm flipH="1">
            <a:off x="1664500" y="1165811"/>
            <a:ext cx="3549650" cy="0"/>
          </a:xfrm>
          <a:prstGeom prst="straightConnector1">
            <a:avLst/>
          </a:prstGeom>
          <a:ln>
            <a:solidFill>
              <a:srgbClr val="92D050"/>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2" name="Google Shape;1602;g24d5019cb15_1_46"/>
          <p:cNvCxnSpPr>
            <a:cxnSpLocks noChangeShapeType="1"/>
          </p:cNvCxnSpPr>
          <p:nvPr/>
        </p:nvCxnSpPr>
        <p:spPr bwMode="auto">
          <a:xfrm flipH="1">
            <a:off x="5934875" y="1165811"/>
            <a:ext cx="3549650" cy="0"/>
          </a:xfrm>
          <a:prstGeom prst="straightConnector1">
            <a:avLst/>
          </a:prstGeom>
          <a:ln>
            <a:solidFill>
              <a:srgbClr val="92D050"/>
            </a:solidFill>
            <a:headEnd type="none" w="sm" len="sm"/>
            <a:tailEnd type="none" w="sm" len="sm"/>
          </a:ln>
        </p:spPr>
        <p:style>
          <a:lnRef idx="1">
            <a:schemeClr val="accent3"/>
          </a:lnRef>
          <a:fillRef idx="0">
            <a:schemeClr val="accent3"/>
          </a:fillRef>
          <a:effectRef idx="0">
            <a:schemeClr val="accent3"/>
          </a:effectRef>
          <a:fontRef idx="minor">
            <a:schemeClr val="tx1"/>
          </a:fontRef>
        </p:style>
      </p:cxnSp>
      <p:sp>
        <p:nvSpPr>
          <p:cNvPr id="13" name="Google Shape;1588;g24d5019cb15_1_46">
            <a:extLst>
              <a:ext uri="{FF2B5EF4-FFF2-40B4-BE49-F238E27FC236}">
                <a16:creationId xmlns:a16="http://schemas.microsoft.com/office/drawing/2014/main" id="{89347CBD-BB37-CA79-E52C-415CB94CCAE2}"/>
              </a:ext>
            </a:extLst>
          </p:cNvPr>
          <p:cNvSpPr txBox="1"/>
          <p:nvPr/>
        </p:nvSpPr>
        <p:spPr>
          <a:xfrm>
            <a:off x="122131" y="2110707"/>
            <a:ext cx="1050925" cy="522288"/>
          </a:xfrm>
          <a:prstGeom prst="rect">
            <a:avLst/>
          </a:prstGeom>
          <a:noFill/>
          <a:ln>
            <a:noFill/>
          </a:ln>
        </p:spPr>
        <p:txBody>
          <a:bodyPr spcFirstLastPara="1" lIns="91425" tIns="45700" rIns="91425" bIns="45700">
            <a:spAutoFit/>
          </a:bodyPr>
          <a:lstStyle/>
          <a:p>
            <a:pPr marL="0" lvl="3" algn="ctr">
              <a:spcBef>
                <a:spcPts val="0"/>
              </a:spcBef>
              <a:spcAft>
                <a:spcPts val="0"/>
              </a:spcAft>
              <a:buClr>
                <a:srgbClr val="000000"/>
              </a:buClr>
              <a:buSzPts val="1400"/>
              <a:buFont typeface="Arial"/>
              <a:buNone/>
              <a:defRPr/>
            </a:pPr>
            <a:r>
              <a:rPr lang="fr-FR" sz="1400" b="1" i="1" dirty="0">
                <a:solidFill>
                  <a:schemeClr val="tx2">
                    <a:lumMod val="50000"/>
                  </a:schemeClr>
                </a:solidFill>
                <a:latin typeface="Calibri"/>
                <a:ea typeface="Calibri"/>
                <a:cs typeface="Calibri"/>
                <a:sym typeface="Calibri"/>
              </a:rPr>
              <a:t>Au niveau national</a:t>
            </a:r>
            <a:endParaRPr sz="1400" dirty="0">
              <a:solidFill>
                <a:schemeClr val="tx2">
                  <a:lumMod val="50000"/>
                </a:schemeClr>
              </a:solidFill>
              <a:latin typeface="Arial"/>
              <a:ea typeface="Arial"/>
              <a:cs typeface="Arial"/>
              <a:sym typeface="Arial"/>
            </a:endParaRPr>
          </a:p>
        </p:txBody>
      </p:sp>
      <p:sp>
        <p:nvSpPr>
          <p:cNvPr id="14" name="Accolade ouvrante 13"/>
          <p:cNvSpPr/>
          <p:nvPr/>
        </p:nvSpPr>
        <p:spPr>
          <a:xfrm>
            <a:off x="1096468" y="1359820"/>
            <a:ext cx="180036" cy="2228710"/>
          </a:xfrm>
          <a:prstGeom prst="leftBrace">
            <a:avLst/>
          </a:prstGeom>
          <a:ln>
            <a:solidFill>
              <a:srgbClr val="92D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p>
        </p:txBody>
      </p:sp>
      <p:sp>
        <p:nvSpPr>
          <p:cNvPr id="15" name="Accolade ouvrante 14"/>
          <p:cNvSpPr/>
          <p:nvPr/>
        </p:nvSpPr>
        <p:spPr>
          <a:xfrm>
            <a:off x="1133658" y="4087556"/>
            <a:ext cx="262962" cy="2142091"/>
          </a:xfrm>
          <a:prstGeom prst="leftBrace">
            <a:avLst/>
          </a:prstGeom>
          <a:ln>
            <a:solidFill>
              <a:srgbClr val="92D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p>
        </p:txBody>
      </p:sp>
      <p:sp>
        <p:nvSpPr>
          <p:cNvPr id="16" name="Google Shape;1588;g24d5019cb15_1_46">
            <a:extLst>
              <a:ext uri="{FF2B5EF4-FFF2-40B4-BE49-F238E27FC236}">
                <a16:creationId xmlns:a16="http://schemas.microsoft.com/office/drawing/2014/main" id="{89347CBD-BB37-CA79-E52C-415CB94CCAE2}"/>
              </a:ext>
            </a:extLst>
          </p:cNvPr>
          <p:cNvSpPr txBox="1"/>
          <p:nvPr/>
        </p:nvSpPr>
        <p:spPr>
          <a:xfrm>
            <a:off x="122131" y="4965731"/>
            <a:ext cx="1050925" cy="523180"/>
          </a:xfrm>
          <a:prstGeom prst="rect">
            <a:avLst/>
          </a:prstGeom>
          <a:noFill/>
          <a:ln>
            <a:noFill/>
          </a:ln>
        </p:spPr>
        <p:txBody>
          <a:bodyPr spcFirstLastPara="1" lIns="91425" tIns="45700" rIns="91425" bIns="45700">
            <a:spAutoFit/>
          </a:bodyPr>
          <a:lstStyle/>
          <a:p>
            <a:pPr marL="0" lvl="3" algn="ctr">
              <a:spcBef>
                <a:spcPts val="0"/>
              </a:spcBef>
              <a:spcAft>
                <a:spcPts val="0"/>
              </a:spcAft>
              <a:buClr>
                <a:srgbClr val="000000"/>
              </a:buClr>
              <a:buSzPts val="1400"/>
              <a:buFont typeface="Arial"/>
              <a:buNone/>
              <a:defRPr/>
            </a:pPr>
            <a:r>
              <a:rPr lang="fr-FR" sz="1400" b="1" i="1" dirty="0">
                <a:solidFill>
                  <a:schemeClr val="tx2">
                    <a:lumMod val="50000"/>
                  </a:schemeClr>
                </a:solidFill>
                <a:latin typeface="Calibri"/>
                <a:ea typeface="Calibri"/>
                <a:cs typeface="Calibri"/>
                <a:sym typeface="Calibri"/>
              </a:rPr>
              <a:t>Au niveau régional</a:t>
            </a:r>
            <a:endParaRPr sz="1400" dirty="0">
              <a:solidFill>
                <a:schemeClr val="tx2">
                  <a:lumMod val="50000"/>
                </a:schemeClr>
              </a:solidFill>
              <a:latin typeface="Arial"/>
              <a:ea typeface="Arial"/>
              <a:cs typeface="Arial"/>
              <a:sym typeface="Arial"/>
            </a:endParaRPr>
          </a:p>
        </p:txBody>
      </p:sp>
      <p:sp>
        <p:nvSpPr>
          <p:cNvPr id="21" name="Google Shape;1576;g24d5019cb15_1_46">
            <a:extLst>
              <a:ext uri="{FF2B5EF4-FFF2-40B4-BE49-F238E27FC236}">
                <a16:creationId xmlns:a16="http://schemas.microsoft.com/office/drawing/2014/main" id="{3E74E76E-43A3-720A-959C-7DAE87060E3F}"/>
              </a:ext>
            </a:extLst>
          </p:cNvPr>
          <p:cNvSpPr/>
          <p:nvPr/>
        </p:nvSpPr>
        <p:spPr>
          <a:xfrm>
            <a:off x="1995417" y="1359820"/>
            <a:ext cx="2057400" cy="750887"/>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Comité d’Alignement Stratégique</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22" name="Google Shape;1579;g24d5019cb15_1_46"/>
          <p:cNvSpPr>
            <a:spLocks noChangeArrowheads="1"/>
          </p:cNvSpPr>
          <p:nvPr/>
        </p:nvSpPr>
        <p:spPr bwMode="auto">
          <a:xfrm>
            <a:off x="2845523" y="2136557"/>
            <a:ext cx="357188" cy="284329"/>
          </a:xfrm>
          <a:prstGeom prst="downArrow">
            <a:avLst>
              <a:gd name="adj1" fmla="val 50000"/>
              <a:gd name="adj2" fmla="val 50000"/>
            </a:avLst>
          </a:prstGeom>
          <a:solidFill>
            <a:srgbClr val="92D050"/>
          </a:solidFill>
          <a:ln w="9525">
            <a:solidFill>
              <a:srgbClr val="92D050"/>
            </a:solidFill>
            <a:miter lim="800000"/>
            <a:headEnd/>
            <a:tailEnd/>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1100"/>
              <a:buFont typeface="Arial" panose="020B0604020202020204" pitchFamily="34" charset="0"/>
              <a:buNone/>
            </a:pPr>
            <a:endParaRPr lang="fr-FR" altLang="fr-FR" sz="1100">
              <a:solidFill>
                <a:srgbClr val="FFFFFF"/>
              </a:solidFill>
              <a:latin typeface="Arial" panose="020B0604020202020204" pitchFamily="34" charset="0"/>
              <a:sym typeface="Arial" panose="020B0604020202020204" pitchFamily="34" charset="0"/>
            </a:endParaRPr>
          </a:p>
        </p:txBody>
      </p:sp>
      <p:sp>
        <p:nvSpPr>
          <p:cNvPr id="23" name="Google Shape;1576;g24d5019cb15_1_46">
            <a:extLst>
              <a:ext uri="{FF2B5EF4-FFF2-40B4-BE49-F238E27FC236}">
                <a16:creationId xmlns:a16="http://schemas.microsoft.com/office/drawing/2014/main" id="{3E74E76E-43A3-720A-959C-7DAE87060E3F}"/>
              </a:ext>
            </a:extLst>
          </p:cNvPr>
          <p:cNvSpPr/>
          <p:nvPr/>
        </p:nvSpPr>
        <p:spPr>
          <a:xfrm>
            <a:off x="6854886" y="1361482"/>
            <a:ext cx="2057400" cy="749225"/>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Réunion hebdomadaire FILIERIS/CNAM</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24" name="Google Shape;1579;g24d5019cb15_1_46"/>
          <p:cNvSpPr>
            <a:spLocks noChangeArrowheads="1"/>
          </p:cNvSpPr>
          <p:nvPr/>
        </p:nvSpPr>
        <p:spPr bwMode="auto">
          <a:xfrm>
            <a:off x="7704992" y="2136557"/>
            <a:ext cx="357188" cy="284329"/>
          </a:xfrm>
          <a:prstGeom prst="downArrow">
            <a:avLst>
              <a:gd name="adj1" fmla="val 50000"/>
              <a:gd name="adj2" fmla="val 50000"/>
            </a:avLst>
          </a:prstGeom>
          <a:solidFill>
            <a:srgbClr val="92D050"/>
          </a:solidFill>
          <a:ln w="9525">
            <a:solidFill>
              <a:srgbClr val="92D050"/>
            </a:solidFill>
            <a:miter lim="800000"/>
            <a:headEnd/>
            <a:tailEnd/>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1100"/>
              <a:buFont typeface="Arial" panose="020B0604020202020204" pitchFamily="34" charset="0"/>
              <a:buNone/>
            </a:pPr>
            <a:endParaRPr lang="fr-FR" altLang="fr-FR" sz="1100">
              <a:solidFill>
                <a:srgbClr val="FFFFFF"/>
              </a:solidFill>
              <a:latin typeface="Arial" panose="020B0604020202020204" pitchFamily="34" charset="0"/>
              <a:sym typeface="Arial" panose="020B0604020202020204" pitchFamily="34" charset="0"/>
            </a:endParaRPr>
          </a:p>
        </p:txBody>
      </p:sp>
      <p:sp>
        <p:nvSpPr>
          <p:cNvPr id="25" name="Google Shape;1576;g24d5019cb15_1_46">
            <a:extLst>
              <a:ext uri="{FF2B5EF4-FFF2-40B4-BE49-F238E27FC236}">
                <a16:creationId xmlns:a16="http://schemas.microsoft.com/office/drawing/2014/main" id="{3E74E76E-43A3-720A-959C-7DAE87060E3F}"/>
              </a:ext>
            </a:extLst>
          </p:cNvPr>
          <p:cNvSpPr/>
          <p:nvPr/>
        </p:nvSpPr>
        <p:spPr>
          <a:xfrm>
            <a:off x="2038208" y="4446998"/>
            <a:ext cx="2124777" cy="750887"/>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Comité de direction  (CODIR-FU)</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26" name="Google Shape;1589;g24d5019cb15_1_46"/>
          <p:cNvSpPr>
            <a:spLocks noChangeArrowheads="1"/>
          </p:cNvSpPr>
          <p:nvPr/>
        </p:nvSpPr>
        <p:spPr bwMode="auto">
          <a:xfrm>
            <a:off x="2007287" y="4087556"/>
            <a:ext cx="2078265" cy="235860"/>
          </a:xfrm>
          <a:prstGeom prst="roundRect">
            <a:avLst>
              <a:gd name="adj" fmla="val 16667"/>
            </a:avLst>
          </a:prstGeom>
          <a:solidFill>
            <a:schemeClr val="bg1">
              <a:lumMod val="95000"/>
            </a:schemeClr>
          </a:solidFill>
          <a:ln w="3175">
            <a:solidFill>
              <a:srgbClr val="92D050"/>
            </a:solidFill>
            <a:round/>
            <a:headEnd type="none" w="sm" len="sm"/>
            <a:tailEnd type="none" w="sm" len="sm"/>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800"/>
              <a:buFont typeface="Arial" panose="020B0604020202020204" pitchFamily="34" charset="0"/>
              <a:buNone/>
            </a:pPr>
            <a:r>
              <a:rPr lang="fr-FR" altLang="fr-FR" sz="800" dirty="0" err="1">
                <a:solidFill>
                  <a:schemeClr val="accent3">
                    <a:lumMod val="75000"/>
                  </a:schemeClr>
                </a:solidFill>
                <a:latin typeface="Arial" panose="020B0604020202020204" pitchFamily="34" charset="0"/>
                <a:sym typeface="Arial" panose="020B0604020202020204" pitchFamily="34" charset="0"/>
              </a:rPr>
              <a:t>Filieris</a:t>
            </a:r>
            <a:r>
              <a:rPr lang="fr-FR" altLang="fr-FR" sz="800" dirty="0">
                <a:solidFill>
                  <a:schemeClr val="accent3">
                    <a:lumMod val="75000"/>
                  </a:schemeClr>
                </a:solidFill>
                <a:latin typeface="Arial" panose="020B0604020202020204" pitchFamily="34" charset="0"/>
                <a:sym typeface="Arial" panose="020B0604020202020204" pitchFamily="34" charset="0"/>
              </a:rPr>
              <a:t> Territoire Nord/ UGECAM HDF</a:t>
            </a:r>
            <a:endParaRPr lang="fr-FR" altLang="fr-FR" sz="1400" dirty="0">
              <a:solidFill>
                <a:schemeClr val="accent3">
                  <a:lumMod val="75000"/>
                </a:schemeClr>
              </a:solidFill>
              <a:latin typeface="Arial" panose="020B0604020202020204" pitchFamily="34" charset="0"/>
              <a:sym typeface="Arial" panose="020B0604020202020204" pitchFamily="34" charset="0"/>
            </a:endParaRPr>
          </a:p>
        </p:txBody>
      </p:sp>
      <p:sp>
        <p:nvSpPr>
          <p:cNvPr id="27" name="Google Shape;1576;g24d5019cb15_1_46">
            <a:extLst>
              <a:ext uri="{FF2B5EF4-FFF2-40B4-BE49-F238E27FC236}">
                <a16:creationId xmlns:a16="http://schemas.microsoft.com/office/drawing/2014/main" id="{3E74E76E-43A3-720A-959C-7DAE87060E3F}"/>
              </a:ext>
            </a:extLst>
          </p:cNvPr>
          <p:cNvSpPr/>
          <p:nvPr/>
        </p:nvSpPr>
        <p:spPr>
          <a:xfrm>
            <a:off x="6879523" y="4434945"/>
            <a:ext cx="2365314" cy="750887"/>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Comité de pilotage</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28" name="Google Shape;1589;g24d5019cb15_1_46"/>
          <p:cNvSpPr>
            <a:spLocks noChangeArrowheads="1"/>
          </p:cNvSpPr>
          <p:nvPr/>
        </p:nvSpPr>
        <p:spPr bwMode="auto">
          <a:xfrm>
            <a:off x="4483268" y="4087556"/>
            <a:ext cx="1918810" cy="235861"/>
          </a:xfrm>
          <a:prstGeom prst="roundRect">
            <a:avLst>
              <a:gd name="adj" fmla="val 16667"/>
            </a:avLst>
          </a:prstGeom>
          <a:solidFill>
            <a:schemeClr val="bg1">
              <a:lumMod val="95000"/>
            </a:schemeClr>
          </a:solidFill>
          <a:ln w="3175">
            <a:solidFill>
              <a:srgbClr val="92D050"/>
            </a:solidFill>
            <a:round/>
            <a:headEnd type="none" w="sm" len="sm"/>
            <a:tailEnd type="none" w="sm" len="sm"/>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800"/>
              <a:buFont typeface="Arial" panose="020B0604020202020204" pitchFamily="34" charset="0"/>
              <a:buNone/>
            </a:pPr>
            <a:r>
              <a:rPr lang="fr-FR" altLang="fr-FR" sz="800" dirty="0" err="1">
                <a:solidFill>
                  <a:schemeClr val="accent3">
                    <a:lumMod val="75000"/>
                  </a:schemeClr>
                </a:solidFill>
                <a:latin typeface="Arial" panose="020B0604020202020204" pitchFamily="34" charset="0"/>
                <a:sym typeface="Arial" panose="020B0604020202020204" pitchFamily="34" charset="0"/>
              </a:rPr>
              <a:t>Filieris</a:t>
            </a:r>
            <a:r>
              <a:rPr lang="fr-FR" altLang="fr-FR" sz="800" dirty="0">
                <a:solidFill>
                  <a:schemeClr val="accent3">
                    <a:lumMod val="75000"/>
                  </a:schemeClr>
                </a:solidFill>
                <a:latin typeface="Arial" panose="020B0604020202020204" pitchFamily="34" charset="0"/>
                <a:sym typeface="Arial" panose="020B0604020202020204" pitchFamily="34" charset="0"/>
              </a:rPr>
              <a:t> Territoire Est/ UGECAM NE</a:t>
            </a:r>
            <a:endParaRPr lang="fr-FR" altLang="fr-FR" sz="1400" dirty="0">
              <a:solidFill>
                <a:schemeClr val="accent3">
                  <a:lumMod val="75000"/>
                </a:schemeClr>
              </a:solidFill>
              <a:latin typeface="Arial" panose="020B0604020202020204" pitchFamily="34" charset="0"/>
              <a:sym typeface="Arial" panose="020B0604020202020204" pitchFamily="34" charset="0"/>
            </a:endParaRPr>
          </a:p>
        </p:txBody>
      </p:sp>
      <p:sp>
        <p:nvSpPr>
          <p:cNvPr id="31" name="Google Shape;1589;g24d5019cb15_1_46"/>
          <p:cNvSpPr>
            <a:spLocks noChangeArrowheads="1"/>
          </p:cNvSpPr>
          <p:nvPr/>
        </p:nvSpPr>
        <p:spPr bwMode="auto">
          <a:xfrm>
            <a:off x="6854886" y="4092517"/>
            <a:ext cx="2349404" cy="256923"/>
          </a:xfrm>
          <a:prstGeom prst="roundRect">
            <a:avLst>
              <a:gd name="adj" fmla="val 16667"/>
            </a:avLst>
          </a:prstGeom>
          <a:solidFill>
            <a:schemeClr val="bg1">
              <a:lumMod val="95000"/>
            </a:schemeClr>
          </a:solidFill>
          <a:ln w="3175">
            <a:solidFill>
              <a:srgbClr val="92D050"/>
            </a:solidFill>
            <a:round/>
            <a:headEnd type="none" w="sm" len="sm"/>
            <a:tailEnd type="none" w="sm" len="sm"/>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800"/>
              <a:buFont typeface="Arial" panose="020B0604020202020204" pitchFamily="34" charset="0"/>
              <a:buNone/>
            </a:pPr>
            <a:r>
              <a:rPr lang="fr-FR" altLang="fr-FR" sz="800" b="1" dirty="0" err="1">
                <a:solidFill>
                  <a:schemeClr val="accent3">
                    <a:lumMod val="75000"/>
                  </a:schemeClr>
                </a:solidFill>
                <a:latin typeface="Arial" panose="020B0604020202020204" pitchFamily="34" charset="0"/>
                <a:sym typeface="Arial" panose="020B0604020202020204" pitchFamily="34" charset="0"/>
              </a:rPr>
              <a:t>Filieris</a:t>
            </a:r>
            <a:r>
              <a:rPr lang="fr-FR" altLang="fr-FR" sz="800" b="1" dirty="0">
                <a:solidFill>
                  <a:schemeClr val="accent3">
                    <a:lumMod val="75000"/>
                  </a:schemeClr>
                </a:solidFill>
                <a:latin typeface="Arial" panose="020B0604020202020204" pitchFamily="34" charset="0"/>
                <a:sym typeface="Arial" panose="020B0604020202020204" pitchFamily="34" charset="0"/>
              </a:rPr>
              <a:t> Territoire Sud/ UGECAM Occitanie</a:t>
            </a:r>
            <a:endParaRPr lang="fr-FR" altLang="fr-FR" sz="1400" dirty="0">
              <a:solidFill>
                <a:schemeClr val="accent3">
                  <a:lumMod val="75000"/>
                </a:schemeClr>
              </a:solidFill>
              <a:latin typeface="Arial" panose="020B0604020202020204" pitchFamily="34" charset="0"/>
              <a:sym typeface="Arial" panose="020B0604020202020204" pitchFamily="34" charset="0"/>
            </a:endParaRPr>
          </a:p>
        </p:txBody>
      </p:sp>
      <p:sp>
        <p:nvSpPr>
          <p:cNvPr id="35" name="ZoneTexte 34"/>
          <p:cNvSpPr txBox="1"/>
          <p:nvPr/>
        </p:nvSpPr>
        <p:spPr>
          <a:xfrm>
            <a:off x="2068412" y="5658834"/>
            <a:ext cx="7191096" cy="338554"/>
          </a:xfrm>
          <a:prstGeom prst="rect">
            <a:avLst/>
          </a:prstGeom>
          <a:ln>
            <a:solidFill>
              <a:srgbClr val="92D05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800" dirty="0"/>
              <a:t>- Renforcement de l’interconnaissance entre les équipes de direction des deux opérateurs</a:t>
            </a:r>
          </a:p>
          <a:p>
            <a:pPr algn="ctr"/>
            <a:r>
              <a:rPr lang="fr-FR" sz="800" dirty="0"/>
              <a:t>- Définition, pilotage et coordination des projets communs et sujets d’intérêts régionaux</a:t>
            </a:r>
          </a:p>
        </p:txBody>
      </p:sp>
      <p:sp>
        <p:nvSpPr>
          <p:cNvPr id="37" name="ZoneTexte 36"/>
          <p:cNvSpPr txBox="1"/>
          <p:nvPr/>
        </p:nvSpPr>
        <p:spPr>
          <a:xfrm>
            <a:off x="1995417" y="2511312"/>
            <a:ext cx="2167568" cy="1200329"/>
          </a:xfrm>
          <a:prstGeom prst="rect">
            <a:avLst/>
          </a:prstGeom>
          <a:ln>
            <a:solidFill>
              <a:srgbClr val="92D05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171450" indent="-171450" algn="just">
              <a:buFontTx/>
              <a:buChar char="-"/>
            </a:pPr>
            <a:r>
              <a:rPr lang="fr-FR" sz="800" dirty="0"/>
              <a:t>Connaissance réciproque des réseaux et de leurs projets de santé , des projets d’intérêt commun au  niveau national et régional</a:t>
            </a:r>
          </a:p>
          <a:p>
            <a:pPr marL="171450" indent="-171450" algn="just">
              <a:buFontTx/>
              <a:buChar char="-"/>
            </a:pPr>
            <a:r>
              <a:rPr lang="fr-FR" sz="800" dirty="0"/>
              <a:t>Suivi des modalités de structuration, des étapes et du déroulement du  projet de rapprochement et des collaborations,</a:t>
            </a:r>
          </a:p>
          <a:p>
            <a:pPr algn="just"/>
            <a:endParaRPr lang="fr-FR" sz="800" dirty="0"/>
          </a:p>
        </p:txBody>
      </p:sp>
      <p:sp>
        <p:nvSpPr>
          <p:cNvPr id="38" name="ZoneTexte 37"/>
          <p:cNvSpPr txBox="1"/>
          <p:nvPr/>
        </p:nvSpPr>
        <p:spPr>
          <a:xfrm>
            <a:off x="6870796" y="2494190"/>
            <a:ext cx="2167568" cy="1200329"/>
          </a:xfrm>
          <a:prstGeom prst="rect">
            <a:avLst/>
          </a:prstGeom>
          <a:ln>
            <a:solidFill>
              <a:srgbClr val="92D05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171450" indent="-171450" algn="just">
              <a:buFontTx/>
              <a:buChar char="-"/>
            </a:pPr>
            <a:r>
              <a:rPr lang="fr-FR" sz="800" dirty="0"/>
              <a:t>Pilotage du projet de rapprochement FILIERIS – CNAM</a:t>
            </a:r>
          </a:p>
          <a:p>
            <a:pPr marL="171450" indent="-171450" algn="just">
              <a:buFontTx/>
              <a:buChar char="-"/>
            </a:pPr>
            <a:r>
              <a:rPr lang="fr-FR" sz="800" dirty="0"/>
              <a:t>Concertation sur les projets FILIERIS  à forts enjeux sur l’offre de soins en veillant à la complémentarité avec l’offre de soins des établissements du groupe UGECAM, </a:t>
            </a:r>
          </a:p>
          <a:p>
            <a:pPr marL="171450" indent="-171450" algn="just">
              <a:buFontTx/>
              <a:buChar char="-"/>
            </a:pPr>
            <a:r>
              <a:rPr lang="fr-FR" sz="800" dirty="0"/>
              <a:t>Organisation des CAS </a:t>
            </a:r>
          </a:p>
          <a:p>
            <a:pPr marL="171450" indent="-171450" algn="just">
              <a:buFontTx/>
              <a:buChar char="-"/>
            </a:pPr>
            <a:r>
              <a:rPr lang="fr-FR" sz="800" dirty="0" err="1"/>
              <a:t>Reporting</a:t>
            </a:r>
            <a:r>
              <a:rPr lang="fr-FR" sz="800" dirty="0"/>
              <a:t> régulier auprès de la DSS</a:t>
            </a:r>
          </a:p>
        </p:txBody>
      </p:sp>
      <p:pic>
        <p:nvPicPr>
          <p:cNvPr id="39" name="Image 38"/>
          <p:cNvPicPr>
            <a:picLocks noChangeAspect="1"/>
          </p:cNvPicPr>
          <p:nvPr/>
        </p:nvPicPr>
        <p:blipFill>
          <a:blip r:embed="rId4"/>
          <a:stretch>
            <a:fillRect/>
          </a:stretch>
        </p:blipFill>
        <p:spPr>
          <a:xfrm>
            <a:off x="4826282" y="2700139"/>
            <a:ext cx="1325601" cy="933069"/>
          </a:xfrm>
          <a:prstGeom prst="rect">
            <a:avLst/>
          </a:prstGeom>
        </p:spPr>
      </p:pic>
      <p:sp>
        <p:nvSpPr>
          <p:cNvPr id="2" name="Google Shape;1576;g24d5019cb15_1_46">
            <a:extLst>
              <a:ext uri="{FF2B5EF4-FFF2-40B4-BE49-F238E27FC236}">
                <a16:creationId xmlns:a16="http://schemas.microsoft.com/office/drawing/2014/main" id="{63DDCB18-327A-ABD3-6B20-C798A8C426C3}"/>
              </a:ext>
            </a:extLst>
          </p:cNvPr>
          <p:cNvSpPr/>
          <p:nvPr/>
        </p:nvSpPr>
        <p:spPr>
          <a:xfrm>
            <a:off x="4529677" y="4469728"/>
            <a:ext cx="1918810" cy="750887"/>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Comité de pilotage</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3" name="Google Shape;1579;g24d5019cb15_1_46">
            <a:extLst>
              <a:ext uri="{FF2B5EF4-FFF2-40B4-BE49-F238E27FC236}">
                <a16:creationId xmlns:a16="http://schemas.microsoft.com/office/drawing/2014/main" id="{A170DC8A-C42B-7571-91A0-E045B8635719}"/>
              </a:ext>
            </a:extLst>
          </p:cNvPr>
          <p:cNvSpPr>
            <a:spLocks noChangeArrowheads="1"/>
          </p:cNvSpPr>
          <p:nvPr/>
        </p:nvSpPr>
        <p:spPr bwMode="auto">
          <a:xfrm>
            <a:off x="2900607" y="5297560"/>
            <a:ext cx="357188" cy="284329"/>
          </a:xfrm>
          <a:prstGeom prst="downArrow">
            <a:avLst>
              <a:gd name="adj1" fmla="val 50000"/>
              <a:gd name="adj2" fmla="val 50000"/>
            </a:avLst>
          </a:prstGeom>
          <a:solidFill>
            <a:srgbClr val="92D050"/>
          </a:solidFill>
          <a:ln w="9525">
            <a:solidFill>
              <a:srgbClr val="92D050"/>
            </a:solidFill>
            <a:miter lim="800000"/>
            <a:headEnd/>
            <a:tailEnd/>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1100"/>
              <a:buFont typeface="Arial" panose="020B0604020202020204" pitchFamily="34" charset="0"/>
              <a:buNone/>
            </a:pPr>
            <a:endParaRPr lang="fr-FR" altLang="fr-FR" sz="1100">
              <a:solidFill>
                <a:srgbClr val="FFFFFF"/>
              </a:solidFill>
              <a:latin typeface="Arial" panose="020B0604020202020204" pitchFamily="34" charset="0"/>
              <a:sym typeface="Arial" panose="020B0604020202020204" pitchFamily="34" charset="0"/>
            </a:endParaRPr>
          </a:p>
        </p:txBody>
      </p:sp>
      <p:sp>
        <p:nvSpPr>
          <p:cNvPr id="6" name="Google Shape;1579;g24d5019cb15_1_46">
            <a:extLst>
              <a:ext uri="{FF2B5EF4-FFF2-40B4-BE49-F238E27FC236}">
                <a16:creationId xmlns:a16="http://schemas.microsoft.com/office/drawing/2014/main" id="{ACB5141F-C3B8-4521-0AF2-590E3CEFAE2F}"/>
              </a:ext>
            </a:extLst>
          </p:cNvPr>
          <p:cNvSpPr>
            <a:spLocks noChangeArrowheads="1"/>
          </p:cNvSpPr>
          <p:nvPr/>
        </p:nvSpPr>
        <p:spPr bwMode="auto">
          <a:xfrm>
            <a:off x="5324361" y="5311956"/>
            <a:ext cx="357188" cy="284329"/>
          </a:xfrm>
          <a:prstGeom prst="downArrow">
            <a:avLst>
              <a:gd name="adj1" fmla="val 50000"/>
              <a:gd name="adj2" fmla="val 50000"/>
            </a:avLst>
          </a:prstGeom>
          <a:solidFill>
            <a:srgbClr val="92D050"/>
          </a:solidFill>
          <a:ln w="9525">
            <a:solidFill>
              <a:srgbClr val="92D050"/>
            </a:solidFill>
            <a:miter lim="800000"/>
            <a:headEnd/>
            <a:tailEnd/>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1100"/>
              <a:buFont typeface="Arial" panose="020B0604020202020204" pitchFamily="34" charset="0"/>
              <a:buNone/>
            </a:pPr>
            <a:endParaRPr lang="fr-FR" altLang="fr-FR" sz="1100">
              <a:solidFill>
                <a:srgbClr val="FFFFFF"/>
              </a:solidFill>
              <a:latin typeface="Arial" panose="020B0604020202020204" pitchFamily="34" charset="0"/>
              <a:sym typeface="Arial" panose="020B0604020202020204" pitchFamily="34" charset="0"/>
            </a:endParaRPr>
          </a:p>
        </p:txBody>
      </p:sp>
      <p:sp>
        <p:nvSpPr>
          <p:cNvPr id="7" name="Google Shape;1579;g24d5019cb15_1_46">
            <a:extLst>
              <a:ext uri="{FF2B5EF4-FFF2-40B4-BE49-F238E27FC236}">
                <a16:creationId xmlns:a16="http://schemas.microsoft.com/office/drawing/2014/main" id="{9DFC5FD2-0D1B-8CA1-2CCC-2098913FDE82}"/>
              </a:ext>
            </a:extLst>
          </p:cNvPr>
          <p:cNvSpPr>
            <a:spLocks noChangeArrowheads="1"/>
          </p:cNvSpPr>
          <p:nvPr/>
        </p:nvSpPr>
        <p:spPr bwMode="auto">
          <a:xfrm>
            <a:off x="7775986" y="5280168"/>
            <a:ext cx="357188" cy="284329"/>
          </a:xfrm>
          <a:prstGeom prst="downArrow">
            <a:avLst>
              <a:gd name="adj1" fmla="val 50000"/>
              <a:gd name="adj2" fmla="val 50000"/>
            </a:avLst>
          </a:prstGeom>
          <a:solidFill>
            <a:srgbClr val="92D050"/>
          </a:solidFill>
          <a:ln w="9525">
            <a:solidFill>
              <a:srgbClr val="92D050"/>
            </a:solidFill>
            <a:miter lim="800000"/>
            <a:headEnd/>
            <a:tailEnd/>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1100"/>
              <a:buFont typeface="Arial" panose="020B0604020202020204" pitchFamily="34" charset="0"/>
              <a:buNone/>
            </a:pPr>
            <a:endParaRPr lang="fr-FR" altLang="fr-FR" sz="1100">
              <a:solidFill>
                <a:srgbClr val="FFFFFF"/>
              </a:solidFill>
              <a:latin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4171570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975A587B-5814-4D9B-9598-FE9CB954CB01}" type="slidenum">
              <a:rPr lang="fr-FR" smtClean="0"/>
              <a:pPr/>
              <a:t>13</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8" y="173614"/>
            <a:ext cx="11123391"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Calibri" panose="020F0502020204030204" pitchFamily="34" charset="0"/>
                <a:cs typeface="Calibri" panose="020F0502020204030204" pitchFamily="34" charset="0"/>
              </a:rPr>
              <a:t>Le pilotage du projet de rapprochement FILIERIS CANSSM </a:t>
            </a:r>
          </a:p>
        </p:txBody>
      </p:sp>
      <p:sp>
        <p:nvSpPr>
          <p:cNvPr id="7" name="Google Shape;1583;g24d5019cb15_1_46">
            <a:extLst>
              <a:ext uri="{FF2B5EF4-FFF2-40B4-BE49-F238E27FC236}">
                <a16:creationId xmlns:a16="http://schemas.microsoft.com/office/drawing/2014/main" id="{21932269-99BF-9147-E975-9AE884262175}"/>
              </a:ext>
            </a:extLst>
          </p:cNvPr>
          <p:cNvSpPr txBox="1"/>
          <p:nvPr/>
        </p:nvSpPr>
        <p:spPr>
          <a:xfrm>
            <a:off x="4412117" y="713416"/>
            <a:ext cx="2722563" cy="307975"/>
          </a:xfrm>
          <a:prstGeom prst="rect">
            <a:avLst/>
          </a:prstGeom>
          <a:noFill/>
          <a:ln>
            <a:noFill/>
          </a:ln>
        </p:spPr>
        <p:txBody>
          <a:bodyPr spcFirstLastPara="1" lIns="91425" tIns="45700" rIns="91425" bIns="45700">
            <a:spAutoFit/>
          </a:bodyPr>
          <a:lstStyle/>
          <a:p>
            <a:pPr marL="0" lvl="3" algn="ctr">
              <a:spcBef>
                <a:spcPts val="0"/>
              </a:spcBef>
              <a:spcAft>
                <a:spcPts val="0"/>
              </a:spcAft>
              <a:buClr>
                <a:srgbClr val="000000"/>
              </a:buClr>
              <a:buSzPts val="1400"/>
              <a:buFont typeface="Arial"/>
              <a:buNone/>
              <a:defRPr/>
            </a:pPr>
            <a:r>
              <a:rPr lang="fr-FR" sz="1400" b="1" i="1" dirty="0">
                <a:solidFill>
                  <a:schemeClr val="accent3">
                    <a:lumMod val="50000"/>
                  </a:schemeClr>
                </a:solidFill>
                <a:latin typeface="Calibri"/>
                <a:ea typeface="Calibri"/>
                <a:cs typeface="Calibri"/>
                <a:sym typeface="Calibri"/>
              </a:rPr>
              <a:t>PILOTAGE TECHNIQUE</a:t>
            </a:r>
            <a:endParaRPr sz="1400" dirty="0">
              <a:solidFill>
                <a:schemeClr val="accent3">
                  <a:lumMod val="50000"/>
                </a:schemeClr>
              </a:solidFill>
              <a:latin typeface="Arial"/>
              <a:ea typeface="Arial"/>
              <a:cs typeface="Arial"/>
              <a:sym typeface="Arial"/>
            </a:endParaRPr>
          </a:p>
        </p:txBody>
      </p:sp>
      <p:cxnSp>
        <p:nvCxnSpPr>
          <p:cNvPr id="10" name="Google Shape;1602;g24d5019cb15_1_46"/>
          <p:cNvCxnSpPr>
            <a:cxnSpLocks noChangeShapeType="1"/>
          </p:cNvCxnSpPr>
          <p:nvPr/>
        </p:nvCxnSpPr>
        <p:spPr bwMode="auto">
          <a:xfrm flipH="1">
            <a:off x="1664500" y="1165811"/>
            <a:ext cx="3549650" cy="0"/>
          </a:xfrm>
          <a:prstGeom prst="straightConnector1">
            <a:avLst/>
          </a:prstGeom>
          <a:ln>
            <a:solidFill>
              <a:srgbClr val="92D050"/>
            </a:solidFill>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1" name="Google Shape;1602;g24d5019cb15_1_46"/>
          <p:cNvCxnSpPr>
            <a:cxnSpLocks noChangeShapeType="1"/>
          </p:cNvCxnSpPr>
          <p:nvPr/>
        </p:nvCxnSpPr>
        <p:spPr bwMode="auto">
          <a:xfrm flipH="1">
            <a:off x="5934875" y="1165811"/>
            <a:ext cx="3549650" cy="0"/>
          </a:xfrm>
          <a:prstGeom prst="straightConnector1">
            <a:avLst/>
          </a:prstGeom>
          <a:ln>
            <a:solidFill>
              <a:srgbClr val="92D050"/>
            </a:solidFill>
            <a:headEnd type="none" w="sm" len="sm"/>
            <a:tailEnd type="none" w="sm" len="sm"/>
          </a:ln>
        </p:spPr>
        <p:style>
          <a:lnRef idx="1">
            <a:schemeClr val="accent3"/>
          </a:lnRef>
          <a:fillRef idx="0">
            <a:schemeClr val="accent3"/>
          </a:fillRef>
          <a:effectRef idx="0">
            <a:schemeClr val="accent3"/>
          </a:effectRef>
          <a:fontRef idx="minor">
            <a:schemeClr val="tx1"/>
          </a:fontRef>
        </p:style>
      </p:cxnSp>
      <p:sp>
        <p:nvSpPr>
          <p:cNvPr id="12" name="Google Shape;1588;g24d5019cb15_1_46">
            <a:extLst>
              <a:ext uri="{FF2B5EF4-FFF2-40B4-BE49-F238E27FC236}">
                <a16:creationId xmlns:a16="http://schemas.microsoft.com/office/drawing/2014/main" id="{89347CBD-BB37-CA79-E52C-415CB94CCAE2}"/>
              </a:ext>
            </a:extLst>
          </p:cNvPr>
          <p:cNvSpPr txBox="1"/>
          <p:nvPr/>
        </p:nvSpPr>
        <p:spPr>
          <a:xfrm>
            <a:off x="82486" y="3079670"/>
            <a:ext cx="1050925" cy="522288"/>
          </a:xfrm>
          <a:prstGeom prst="rect">
            <a:avLst/>
          </a:prstGeom>
          <a:noFill/>
          <a:ln>
            <a:noFill/>
          </a:ln>
        </p:spPr>
        <p:txBody>
          <a:bodyPr spcFirstLastPara="1" lIns="91425" tIns="45700" rIns="91425" bIns="45700">
            <a:spAutoFit/>
          </a:bodyPr>
          <a:lstStyle/>
          <a:p>
            <a:pPr marL="0" lvl="3" algn="ctr">
              <a:spcBef>
                <a:spcPts val="0"/>
              </a:spcBef>
              <a:spcAft>
                <a:spcPts val="0"/>
              </a:spcAft>
              <a:buClr>
                <a:srgbClr val="000000"/>
              </a:buClr>
              <a:buSzPts val="1400"/>
              <a:buFont typeface="Arial"/>
              <a:buNone/>
              <a:defRPr/>
            </a:pPr>
            <a:r>
              <a:rPr lang="fr-FR" sz="1400" b="1" i="1" dirty="0">
                <a:solidFill>
                  <a:schemeClr val="tx2">
                    <a:lumMod val="50000"/>
                  </a:schemeClr>
                </a:solidFill>
                <a:latin typeface="Calibri"/>
                <a:ea typeface="Calibri"/>
                <a:cs typeface="Calibri"/>
                <a:sym typeface="Calibri"/>
              </a:rPr>
              <a:t>Au niveau national</a:t>
            </a:r>
            <a:endParaRPr sz="1400" dirty="0">
              <a:solidFill>
                <a:schemeClr val="tx2">
                  <a:lumMod val="50000"/>
                </a:schemeClr>
              </a:solidFill>
              <a:latin typeface="Arial"/>
              <a:ea typeface="Arial"/>
              <a:cs typeface="Arial"/>
              <a:sym typeface="Arial"/>
            </a:endParaRPr>
          </a:p>
        </p:txBody>
      </p:sp>
      <p:sp>
        <p:nvSpPr>
          <p:cNvPr id="13" name="Accolade ouvrante 12"/>
          <p:cNvSpPr/>
          <p:nvPr/>
        </p:nvSpPr>
        <p:spPr>
          <a:xfrm>
            <a:off x="1102102" y="1359820"/>
            <a:ext cx="269498" cy="3961988"/>
          </a:xfrm>
          <a:prstGeom prst="leftBrace">
            <a:avLst/>
          </a:prstGeom>
          <a:ln>
            <a:solidFill>
              <a:srgbClr val="92D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p>
        </p:txBody>
      </p:sp>
      <p:sp>
        <p:nvSpPr>
          <p:cNvPr id="16" name="Google Shape;1576;g24d5019cb15_1_46">
            <a:extLst>
              <a:ext uri="{FF2B5EF4-FFF2-40B4-BE49-F238E27FC236}">
                <a16:creationId xmlns:a16="http://schemas.microsoft.com/office/drawing/2014/main" id="{3E74E76E-43A3-720A-959C-7DAE87060E3F}"/>
              </a:ext>
            </a:extLst>
          </p:cNvPr>
          <p:cNvSpPr/>
          <p:nvPr/>
        </p:nvSpPr>
        <p:spPr>
          <a:xfrm>
            <a:off x="4109953" y="1766712"/>
            <a:ext cx="1805940" cy="828351"/>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Comité de pilotage SI</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18" name="ZoneTexte 17"/>
          <p:cNvSpPr txBox="1"/>
          <p:nvPr/>
        </p:nvSpPr>
        <p:spPr>
          <a:xfrm>
            <a:off x="5012922" y="4172482"/>
            <a:ext cx="2832629" cy="1323439"/>
          </a:xfrm>
          <a:prstGeom prst="rect">
            <a:avLst/>
          </a:prstGeom>
          <a:ln>
            <a:solidFill>
              <a:srgbClr val="92D05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171450" indent="-171450" algn="just">
              <a:buFontTx/>
              <a:buChar char="-"/>
            </a:pPr>
            <a:r>
              <a:rPr lang="fr-FR" sz="1000" dirty="0"/>
              <a:t>Prise de connaissance des missions, organisations, des outils, des projets stratégiques des deux opérateurs</a:t>
            </a:r>
          </a:p>
          <a:p>
            <a:pPr marL="171450" indent="-171450" algn="just">
              <a:buFontTx/>
              <a:buChar char="-"/>
            </a:pPr>
            <a:r>
              <a:rPr lang="fr-FR" sz="1000" dirty="0"/>
              <a:t>Échanges sur les actualités, les évolutions réglementaires, les méthodes, les procédures, les bonnes pratiques</a:t>
            </a:r>
          </a:p>
          <a:p>
            <a:pPr marL="171450" indent="-171450" algn="just">
              <a:buFontTx/>
              <a:buChar char="-"/>
            </a:pPr>
            <a:r>
              <a:rPr lang="fr-FR" sz="1000" dirty="0"/>
              <a:t>Réflexion sur les mutualisations, les groupements d’achats…</a:t>
            </a:r>
          </a:p>
        </p:txBody>
      </p:sp>
      <p:sp>
        <p:nvSpPr>
          <p:cNvPr id="20" name="Google Shape;1576;g24d5019cb15_1_46">
            <a:extLst>
              <a:ext uri="{FF2B5EF4-FFF2-40B4-BE49-F238E27FC236}">
                <a16:creationId xmlns:a16="http://schemas.microsoft.com/office/drawing/2014/main" id="{3E74E76E-43A3-720A-959C-7DAE87060E3F}"/>
              </a:ext>
            </a:extLst>
          </p:cNvPr>
          <p:cNvSpPr/>
          <p:nvPr/>
        </p:nvSpPr>
        <p:spPr>
          <a:xfrm>
            <a:off x="1597117" y="1751965"/>
            <a:ext cx="1900681" cy="843098"/>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Réunions régulières d’échanges et d’informations</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22" name="Google Shape;1589;g24d5019cb15_1_46"/>
          <p:cNvSpPr>
            <a:spLocks noChangeArrowheads="1"/>
          </p:cNvSpPr>
          <p:nvPr/>
        </p:nvSpPr>
        <p:spPr bwMode="auto">
          <a:xfrm>
            <a:off x="5485013" y="1590626"/>
            <a:ext cx="861759" cy="235174"/>
          </a:xfrm>
          <a:prstGeom prst="roundRect">
            <a:avLst>
              <a:gd name="adj" fmla="val 16667"/>
            </a:avLst>
          </a:prstGeom>
          <a:solidFill>
            <a:schemeClr val="bg1">
              <a:lumMod val="95000"/>
            </a:schemeClr>
          </a:solidFill>
          <a:ln w="25400">
            <a:solidFill>
              <a:srgbClr val="92D050"/>
            </a:solidFill>
            <a:round/>
            <a:headEnd type="none" w="sm" len="sm"/>
            <a:tailEnd type="none" w="sm" len="sm"/>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800"/>
              <a:buFont typeface="Arial" panose="020B0604020202020204" pitchFamily="34" charset="0"/>
              <a:buNone/>
            </a:pPr>
            <a:r>
              <a:rPr lang="fr-FR" altLang="fr-FR" sz="900" b="1" dirty="0">
                <a:solidFill>
                  <a:schemeClr val="accent3">
                    <a:lumMod val="75000"/>
                  </a:schemeClr>
                </a:solidFill>
                <a:latin typeface="Arial" panose="020B0604020202020204" pitchFamily="34" charset="0"/>
                <a:sym typeface="Arial" panose="020B0604020202020204" pitchFamily="34" charset="0"/>
              </a:rPr>
              <a:t>SI</a:t>
            </a:r>
            <a:endParaRPr lang="fr-FR" altLang="fr-FR" sz="900" dirty="0">
              <a:solidFill>
                <a:schemeClr val="accent3">
                  <a:lumMod val="75000"/>
                </a:schemeClr>
              </a:solidFill>
              <a:latin typeface="Arial" panose="020B0604020202020204" pitchFamily="34" charset="0"/>
              <a:sym typeface="Arial" panose="020B0604020202020204" pitchFamily="34" charset="0"/>
            </a:endParaRPr>
          </a:p>
        </p:txBody>
      </p:sp>
      <p:sp>
        <p:nvSpPr>
          <p:cNvPr id="23" name="Google Shape;1589;g24d5019cb15_1_46"/>
          <p:cNvSpPr>
            <a:spLocks noChangeArrowheads="1"/>
          </p:cNvSpPr>
          <p:nvPr/>
        </p:nvSpPr>
        <p:spPr bwMode="auto">
          <a:xfrm>
            <a:off x="3064883" y="1607202"/>
            <a:ext cx="807837" cy="202021"/>
          </a:xfrm>
          <a:prstGeom prst="roundRect">
            <a:avLst>
              <a:gd name="adj" fmla="val 16667"/>
            </a:avLst>
          </a:prstGeom>
          <a:solidFill>
            <a:schemeClr val="bg1">
              <a:lumMod val="95000"/>
            </a:schemeClr>
          </a:solidFill>
          <a:ln w="25400">
            <a:solidFill>
              <a:srgbClr val="92D050"/>
            </a:solidFill>
            <a:round/>
            <a:headEnd type="none" w="sm" len="sm"/>
            <a:tailEnd type="none" w="sm" len="sm"/>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800"/>
              <a:buFont typeface="Arial" panose="020B0604020202020204" pitchFamily="34" charset="0"/>
              <a:buNone/>
            </a:pPr>
            <a:r>
              <a:rPr lang="fr-FR" altLang="fr-FR" sz="900" b="1" dirty="0">
                <a:solidFill>
                  <a:schemeClr val="accent3">
                    <a:lumMod val="75000"/>
                  </a:schemeClr>
                </a:solidFill>
                <a:latin typeface="Arial" panose="020B0604020202020204" pitchFamily="34" charset="0"/>
                <a:sym typeface="Arial" panose="020B0604020202020204" pitchFamily="34" charset="0"/>
              </a:rPr>
              <a:t>RH</a:t>
            </a:r>
            <a:endParaRPr lang="fr-FR" altLang="fr-FR" sz="900" dirty="0">
              <a:solidFill>
                <a:schemeClr val="accent3">
                  <a:lumMod val="75000"/>
                </a:schemeClr>
              </a:solidFill>
              <a:latin typeface="Arial" panose="020B0604020202020204" pitchFamily="34" charset="0"/>
              <a:sym typeface="Arial" panose="020B0604020202020204" pitchFamily="34" charset="0"/>
            </a:endParaRPr>
          </a:p>
        </p:txBody>
      </p:sp>
      <p:sp>
        <p:nvSpPr>
          <p:cNvPr id="24" name="Google Shape;1576;g24d5019cb15_1_46">
            <a:extLst>
              <a:ext uri="{FF2B5EF4-FFF2-40B4-BE49-F238E27FC236}">
                <a16:creationId xmlns:a16="http://schemas.microsoft.com/office/drawing/2014/main" id="{3E74E76E-43A3-720A-959C-7DAE87060E3F}"/>
              </a:ext>
            </a:extLst>
          </p:cNvPr>
          <p:cNvSpPr/>
          <p:nvPr/>
        </p:nvSpPr>
        <p:spPr>
          <a:xfrm>
            <a:off x="6528048" y="1787331"/>
            <a:ext cx="1511063" cy="864991"/>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Comité éditorial</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25" name="Google Shape;1589;g24d5019cb15_1_46"/>
          <p:cNvSpPr>
            <a:spLocks noChangeArrowheads="1"/>
          </p:cNvSpPr>
          <p:nvPr/>
        </p:nvSpPr>
        <p:spPr bwMode="auto">
          <a:xfrm>
            <a:off x="7481251" y="1615916"/>
            <a:ext cx="1081918" cy="224576"/>
          </a:xfrm>
          <a:prstGeom prst="roundRect">
            <a:avLst>
              <a:gd name="adj" fmla="val 16667"/>
            </a:avLst>
          </a:prstGeom>
          <a:solidFill>
            <a:schemeClr val="bg1">
              <a:lumMod val="95000"/>
            </a:schemeClr>
          </a:solidFill>
          <a:ln w="25400">
            <a:solidFill>
              <a:srgbClr val="92D050"/>
            </a:solidFill>
            <a:round/>
            <a:headEnd type="none" w="sm" len="sm"/>
            <a:tailEnd type="none" w="sm" len="sm"/>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800"/>
              <a:buFont typeface="Arial" panose="020B0604020202020204" pitchFamily="34" charset="0"/>
              <a:buNone/>
            </a:pPr>
            <a:r>
              <a:rPr lang="fr-FR" altLang="fr-FR" sz="900" b="1" dirty="0">
                <a:solidFill>
                  <a:schemeClr val="accent3">
                    <a:lumMod val="75000"/>
                  </a:schemeClr>
                </a:solidFill>
                <a:latin typeface="Arial" panose="020B0604020202020204" pitchFamily="34" charset="0"/>
                <a:sym typeface="Arial" panose="020B0604020202020204" pitchFamily="34" charset="0"/>
              </a:rPr>
              <a:t>Communication</a:t>
            </a:r>
            <a:endParaRPr lang="fr-FR" altLang="fr-FR" sz="900" dirty="0">
              <a:solidFill>
                <a:schemeClr val="accent3">
                  <a:lumMod val="75000"/>
                </a:schemeClr>
              </a:solidFill>
              <a:latin typeface="Arial" panose="020B0604020202020204" pitchFamily="34" charset="0"/>
              <a:sym typeface="Arial" panose="020B0604020202020204" pitchFamily="34" charset="0"/>
            </a:endParaRPr>
          </a:p>
        </p:txBody>
      </p:sp>
      <p:sp>
        <p:nvSpPr>
          <p:cNvPr id="26" name="Google Shape;1576;g24d5019cb15_1_46">
            <a:extLst>
              <a:ext uri="{FF2B5EF4-FFF2-40B4-BE49-F238E27FC236}">
                <a16:creationId xmlns:a16="http://schemas.microsoft.com/office/drawing/2014/main" id="{3E74E76E-43A3-720A-959C-7DAE87060E3F}"/>
              </a:ext>
            </a:extLst>
          </p:cNvPr>
          <p:cNvSpPr/>
          <p:nvPr/>
        </p:nvSpPr>
        <p:spPr>
          <a:xfrm>
            <a:off x="8760840" y="1825800"/>
            <a:ext cx="1511063" cy="864991"/>
          </a:xfrm>
          <a:prstGeom prst="rect">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bg1"/>
                </a:solidFill>
                <a:latin typeface="Calibri" panose="020F0502020204030204" pitchFamily="34" charset="0"/>
                <a:cs typeface="Calibri" panose="020F0502020204030204" pitchFamily="34" charset="0"/>
                <a:sym typeface="Arial"/>
              </a:rPr>
              <a:t>Réunion d’échanges et d’informations</a:t>
            </a:r>
            <a:endParaRPr sz="1600" b="1" dirty="0">
              <a:solidFill>
                <a:schemeClr val="bg1"/>
              </a:solidFill>
              <a:latin typeface="Calibri" panose="020F0502020204030204" pitchFamily="34" charset="0"/>
              <a:cs typeface="Calibri" panose="020F0502020204030204" pitchFamily="34" charset="0"/>
              <a:sym typeface="Arial"/>
            </a:endParaRPr>
          </a:p>
        </p:txBody>
      </p:sp>
      <p:sp>
        <p:nvSpPr>
          <p:cNvPr id="27" name="Google Shape;1589;g24d5019cb15_1_46"/>
          <p:cNvSpPr>
            <a:spLocks noChangeArrowheads="1"/>
          </p:cNvSpPr>
          <p:nvPr/>
        </p:nvSpPr>
        <p:spPr bwMode="auto">
          <a:xfrm>
            <a:off x="9714043" y="1654385"/>
            <a:ext cx="1081918" cy="224576"/>
          </a:xfrm>
          <a:prstGeom prst="roundRect">
            <a:avLst>
              <a:gd name="adj" fmla="val 16667"/>
            </a:avLst>
          </a:prstGeom>
          <a:solidFill>
            <a:schemeClr val="bg1">
              <a:lumMod val="95000"/>
            </a:schemeClr>
          </a:solidFill>
          <a:ln w="25400">
            <a:solidFill>
              <a:srgbClr val="92D050"/>
            </a:solidFill>
            <a:round/>
            <a:headEnd type="none" w="sm" len="sm"/>
            <a:tailEnd type="none" w="sm" len="sm"/>
          </a:ln>
        </p:spPr>
        <p:txBody>
          <a:bodyPr lIns="91425" tIns="45700" rIns="91425" bIns="45700"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Clr>
                <a:srgbClr val="000000"/>
              </a:buClr>
              <a:buSzPts val="800"/>
              <a:buFont typeface="Arial" panose="020B0604020202020204" pitchFamily="34" charset="0"/>
              <a:buNone/>
            </a:pPr>
            <a:r>
              <a:rPr lang="fr-FR" altLang="fr-FR" sz="900" b="1" dirty="0">
                <a:solidFill>
                  <a:schemeClr val="accent3">
                    <a:lumMod val="75000"/>
                  </a:schemeClr>
                </a:solidFill>
                <a:latin typeface="Arial" panose="020B0604020202020204" pitchFamily="34" charset="0"/>
                <a:sym typeface="Arial" panose="020B0604020202020204" pitchFamily="34" charset="0"/>
              </a:rPr>
              <a:t>ABCF</a:t>
            </a:r>
            <a:endParaRPr lang="fr-FR" altLang="fr-FR" sz="900" dirty="0">
              <a:solidFill>
                <a:schemeClr val="accent3">
                  <a:lumMod val="75000"/>
                </a:schemeClr>
              </a:solidFill>
              <a:latin typeface="Arial" panose="020B0604020202020204" pitchFamily="34" charset="0"/>
              <a:sym typeface="Arial" panose="020B0604020202020204" pitchFamily="34" charset="0"/>
            </a:endParaRPr>
          </a:p>
        </p:txBody>
      </p:sp>
      <p:cxnSp>
        <p:nvCxnSpPr>
          <p:cNvPr id="28" name="Connecteur droit avec flèche 27"/>
          <p:cNvCxnSpPr/>
          <p:nvPr/>
        </p:nvCxnSpPr>
        <p:spPr>
          <a:xfrm>
            <a:off x="2890889" y="2921076"/>
            <a:ext cx="1937142" cy="1070341"/>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5058518" y="2859463"/>
            <a:ext cx="585904" cy="1017219"/>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flipH="1">
            <a:off x="6652844" y="2921076"/>
            <a:ext cx="845927" cy="1063121"/>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flipH="1">
            <a:off x="8022210" y="2804973"/>
            <a:ext cx="1477260" cy="1194529"/>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0152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7"/>
          <p:cNvSpPr>
            <a:spLocks noGrp="1"/>
          </p:cNvSpPr>
          <p:nvPr>
            <p:ph type="body" sz="quarter" idx="13"/>
          </p:nvPr>
        </p:nvSpPr>
        <p:spPr>
          <a:xfrm>
            <a:off x="590188" y="1740489"/>
            <a:ext cx="11123392" cy="1658031"/>
          </a:xfrm>
        </p:spPr>
        <p:txBody>
          <a:bodyPr/>
          <a:lstStyle/>
          <a:p>
            <a:pPr marL="540000">
              <a:lnSpc>
                <a:spcPct val="100000"/>
              </a:lnSpc>
              <a:spcAft>
                <a:spcPts val="0"/>
              </a:spcAft>
              <a:defRPr/>
            </a:pPr>
            <a:endParaRPr lang="fr-FR" sz="1600" dirty="0"/>
          </a:p>
          <a:p>
            <a:pPr marL="540000">
              <a:lnSpc>
                <a:spcPct val="100000"/>
              </a:lnSpc>
              <a:spcAft>
                <a:spcPts val="0"/>
              </a:spcAft>
              <a:defRPr/>
            </a:pPr>
            <a:endParaRPr lang="fr-FR" altLang="fr-FR" sz="1600" dirty="0">
              <a:solidFill>
                <a:srgbClr val="FF0000"/>
              </a:solidFill>
            </a:endParaRPr>
          </a:p>
          <a:p>
            <a:pPr>
              <a:spcAft>
                <a:spcPts val="0"/>
              </a:spcAft>
            </a:pPr>
            <a:endParaRPr lang="fr-FR" altLang="fr-FR" sz="1600" b="1" dirty="0">
              <a:solidFill>
                <a:schemeClr val="tx1"/>
              </a:solidFill>
            </a:endParaRPr>
          </a:p>
          <a:p>
            <a:pPr>
              <a:buFontTx/>
              <a:buChar char="-"/>
              <a:defRPr/>
            </a:pPr>
            <a:endParaRPr lang="fr-FR" altLang="fr-FR" sz="2000" dirty="0">
              <a:solidFill>
                <a:srgbClr val="002060"/>
              </a:solidFill>
            </a:endParaRPr>
          </a:p>
          <a:p>
            <a:endParaRPr lang="fr-FR" dirty="0"/>
          </a:p>
        </p:txBody>
      </p:sp>
      <p:sp>
        <p:nvSpPr>
          <p:cNvPr id="5" name="Espace réservé du numéro de diapositive 4"/>
          <p:cNvSpPr>
            <a:spLocks noGrp="1"/>
          </p:cNvSpPr>
          <p:nvPr>
            <p:ph type="sldNum" sz="quarter" idx="15"/>
          </p:nvPr>
        </p:nvSpPr>
        <p:spPr/>
        <p:txBody>
          <a:bodyPr/>
          <a:lstStyle/>
          <a:p>
            <a:fld id="{975A587B-5814-4D9B-9598-FE9CB954CB01}" type="slidenum">
              <a:rPr lang="fr-FR" smtClean="0"/>
              <a:pPr/>
              <a:t>14</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3" name="ZoneTexte 2"/>
          <p:cNvSpPr txBox="1"/>
          <p:nvPr/>
        </p:nvSpPr>
        <p:spPr>
          <a:xfrm>
            <a:off x="990666" y="1547632"/>
            <a:ext cx="10591800" cy="461665"/>
          </a:xfrm>
          <a:prstGeom prst="rect">
            <a:avLst/>
          </a:prstGeom>
          <a:noFill/>
        </p:spPr>
        <p:txBody>
          <a:bodyPr wrap="square" rtlCol="0">
            <a:spAutoFit/>
          </a:bodyPr>
          <a:lstStyle/>
          <a:p>
            <a:r>
              <a:rPr lang="fr-FR" sz="2400" dirty="0">
                <a:latin typeface="Calibri" panose="020F0502020204030204" pitchFamily="34" charset="0"/>
                <a:cs typeface="Calibri" panose="020F0502020204030204" pitchFamily="34" charset="0"/>
              </a:rPr>
              <a:t>Prochain CAS le 15 octobre </a:t>
            </a:r>
            <a:r>
              <a:rPr lang="fr-FR" sz="2400">
                <a:latin typeface="Calibri" panose="020F0502020204030204" pitchFamily="34" charset="0"/>
                <a:cs typeface="Calibri" panose="020F0502020204030204" pitchFamily="34" charset="0"/>
              </a:rPr>
              <a:t>2026 </a:t>
            </a:r>
            <a:endParaRPr lang="fr-FR" sz="2400" dirty="0">
              <a:latin typeface="Calibri" panose="020F0502020204030204" pitchFamily="34" charset="0"/>
              <a:cs typeface="Calibri" panose="020F0502020204030204" pitchFamily="34" charset="0"/>
            </a:endParaRPr>
          </a:p>
        </p:txBody>
      </p:sp>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8" y="173614"/>
            <a:ext cx="11123391"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Calibri" panose="020F0502020204030204" pitchFamily="34" charset="0"/>
                <a:cs typeface="Calibri" panose="020F0502020204030204" pitchFamily="34" charset="0"/>
              </a:rPr>
              <a:t>5 - Calendrier </a:t>
            </a:r>
          </a:p>
        </p:txBody>
      </p:sp>
      <p:sp>
        <p:nvSpPr>
          <p:cNvPr id="6" name="Organigramme : Données stockées 5">
            <a:extLst>
              <a:ext uri="{FF2B5EF4-FFF2-40B4-BE49-F238E27FC236}">
                <a16:creationId xmlns:a16="http://schemas.microsoft.com/office/drawing/2014/main" id="{B05D205E-74FE-E812-A82A-A8544B833B52}"/>
              </a:ext>
            </a:extLst>
          </p:cNvPr>
          <p:cNvSpPr/>
          <p:nvPr/>
        </p:nvSpPr>
        <p:spPr>
          <a:xfrm>
            <a:off x="752101" y="1692978"/>
            <a:ext cx="107451" cy="132080"/>
          </a:xfrm>
          <a:prstGeom prst="flowChartOnlineStorag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11222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975A587B-5814-4D9B-9598-FE9CB954CB01}" type="slidenum">
              <a:rPr lang="fr-FR" smtClean="0"/>
              <a:pPr/>
              <a:t>2</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34304" y="119243"/>
            <a:ext cx="11123391" cy="466498"/>
          </a:xfrm>
          <a:prstGeom prst="round2DiagRect">
            <a:avLst>
              <a:gd name="adj1" fmla="val 100000"/>
              <a:gd name="adj2" fmla="val 0"/>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a:solidFill>
                  <a:schemeClr val="bg1"/>
                </a:solidFill>
                <a:latin typeface="Calibri" panose="020F0502020204030204" pitchFamily="34" charset="0"/>
                <a:cs typeface="Calibri" panose="020F0502020204030204" pitchFamily="34" charset="0"/>
              </a:rPr>
              <a:t>ORDRE DU JOUR</a:t>
            </a:r>
          </a:p>
        </p:txBody>
      </p:sp>
      <p:sp>
        <p:nvSpPr>
          <p:cNvPr id="6" name="Organigramme : Données stockées 5">
            <a:extLst>
              <a:ext uri="{FF2B5EF4-FFF2-40B4-BE49-F238E27FC236}">
                <a16:creationId xmlns:a16="http://schemas.microsoft.com/office/drawing/2014/main" id="{B05D205E-74FE-E812-A82A-A8544B833B52}"/>
              </a:ext>
            </a:extLst>
          </p:cNvPr>
          <p:cNvSpPr/>
          <p:nvPr/>
        </p:nvSpPr>
        <p:spPr>
          <a:xfrm>
            <a:off x="807741" y="905955"/>
            <a:ext cx="107451" cy="132080"/>
          </a:xfrm>
          <a:prstGeom prst="flowChartOnlineStorag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7" name="ZoneTexte 6"/>
          <p:cNvSpPr txBox="1"/>
          <p:nvPr/>
        </p:nvSpPr>
        <p:spPr>
          <a:xfrm>
            <a:off x="1033272" y="753143"/>
            <a:ext cx="7758303" cy="1938992"/>
          </a:xfrm>
          <a:prstGeom prst="rect">
            <a:avLst/>
          </a:prstGeom>
          <a:noFill/>
        </p:spPr>
        <p:txBody>
          <a:bodyPr wrap="square" rtlCol="0">
            <a:spAutoFit/>
          </a:bodyPr>
          <a:lstStyle/>
          <a:p>
            <a:r>
              <a:rPr lang="fr-FR" dirty="0"/>
              <a:t>1- Feuille de route du rapprochement FILIERIS  - CNAM 2026-2027</a:t>
            </a:r>
          </a:p>
          <a:p>
            <a:endParaRPr lang="fr-FR" dirty="0"/>
          </a:p>
          <a:p>
            <a:pPr lvl="1"/>
            <a:r>
              <a:rPr lang="fr-FR" dirty="0"/>
              <a:t>	</a:t>
            </a:r>
            <a:r>
              <a:rPr lang="fr-FR" sz="1600" dirty="0"/>
              <a:t>1.1 – Stratégie de l’offre</a:t>
            </a:r>
          </a:p>
          <a:p>
            <a:pPr lvl="1"/>
            <a:r>
              <a:rPr lang="fr-FR" sz="1600" dirty="0"/>
              <a:t>	1.2 – Activités budgétaires, comptables et financières</a:t>
            </a:r>
          </a:p>
          <a:p>
            <a:pPr lvl="1"/>
            <a:r>
              <a:rPr lang="fr-FR" sz="1600" dirty="0"/>
              <a:t>	1.3 – Ressources humaines</a:t>
            </a:r>
          </a:p>
          <a:p>
            <a:pPr lvl="1"/>
            <a:r>
              <a:rPr lang="fr-FR" sz="1600" dirty="0"/>
              <a:t>	1.4 – Systèmes d’informations </a:t>
            </a:r>
          </a:p>
          <a:p>
            <a:r>
              <a:rPr lang="fr-FR" dirty="0"/>
              <a:t>	</a:t>
            </a:r>
          </a:p>
        </p:txBody>
      </p:sp>
      <p:sp>
        <p:nvSpPr>
          <p:cNvPr id="16" name="Organigramme : Données stockées 15">
            <a:extLst>
              <a:ext uri="{FF2B5EF4-FFF2-40B4-BE49-F238E27FC236}">
                <a16:creationId xmlns:a16="http://schemas.microsoft.com/office/drawing/2014/main" id="{B05D205E-74FE-E812-A82A-A8544B833B52}"/>
              </a:ext>
            </a:extLst>
          </p:cNvPr>
          <p:cNvSpPr/>
          <p:nvPr/>
        </p:nvSpPr>
        <p:spPr>
          <a:xfrm>
            <a:off x="854596" y="4786466"/>
            <a:ext cx="107451" cy="132080"/>
          </a:xfrm>
          <a:prstGeom prst="flowChartOnlineStorag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7" name="ZoneTexte 16"/>
          <p:cNvSpPr txBox="1"/>
          <p:nvPr/>
        </p:nvSpPr>
        <p:spPr>
          <a:xfrm>
            <a:off x="1033272" y="4686005"/>
            <a:ext cx="6988938" cy="369332"/>
          </a:xfrm>
          <a:prstGeom prst="rect">
            <a:avLst/>
          </a:prstGeom>
          <a:noFill/>
        </p:spPr>
        <p:txBody>
          <a:bodyPr wrap="square" rtlCol="0">
            <a:spAutoFit/>
          </a:bodyPr>
          <a:lstStyle/>
          <a:p>
            <a:r>
              <a:rPr lang="fr-FR" dirty="0"/>
              <a:t>4 - Le pilotage du projet rapprochement FILIERIS-CNAM</a:t>
            </a:r>
          </a:p>
        </p:txBody>
      </p:sp>
      <p:sp>
        <p:nvSpPr>
          <p:cNvPr id="18" name="Organigramme : Données stockées 17">
            <a:extLst>
              <a:ext uri="{FF2B5EF4-FFF2-40B4-BE49-F238E27FC236}">
                <a16:creationId xmlns:a16="http://schemas.microsoft.com/office/drawing/2014/main" id="{B05D205E-74FE-E812-A82A-A8544B833B52}"/>
              </a:ext>
            </a:extLst>
          </p:cNvPr>
          <p:cNvSpPr/>
          <p:nvPr/>
        </p:nvSpPr>
        <p:spPr>
          <a:xfrm>
            <a:off x="812696" y="2662166"/>
            <a:ext cx="107451" cy="132080"/>
          </a:xfrm>
          <a:prstGeom prst="flowChartOnlineStorag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9" name="ZoneTexte 18"/>
          <p:cNvSpPr txBox="1"/>
          <p:nvPr/>
        </p:nvSpPr>
        <p:spPr>
          <a:xfrm>
            <a:off x="1093867" y="2578503"/>
            <a:ext cx="6988938" cy="2031325"/>
          </a:xfrm>
          <a:prstGeom prst="rect">
            <a:avLst/>
          </a:prstGeom>
          <a:noFill/>
        </p:spPr>
        <p:txBody>
          <a:bodyPr wrap="square" rtlCol="0">
            <a:spAutoFit/>
          </a:bodyPr>
          <a:lstStyle/>
          <a:p>
            <a:r>
              <a:rPr lang="fr-FR" dirty="0"/>
              <a:t>2- Les collaborations nationales</a:t>
            </a:r>
          </a:p>
          <a:p>
            <a:endParaRPr lang="fr-FR" dirty="0"/>
          </a:p>
          <a:p>
            <a:r>
              <a:rPr lang="fr-FR" dirty="0"/>
              <a:t>3 – les collaborations régionales</a:t>
            </a:r>
          </a:p>
          <a:p>
            <a:r>
              <a:rPr lang="fr-FR" dirty="0"/>
              <a:t>	</a:t>
            </a:r>
          </a:p>
          <a:p>
            <a:pPr lvl="1"/>
            <a:r>
              <a:rPr lang="fr-FR" dirty="0"/>
              <a:t>	</a:t>
            </a:r>
            <a:r>
              <a:rPr lang="fr-FR" sz="1600" dirty="0"/>
              <a:t>3.1 – FILIERIS Sud et UGECAM Occitanie</a:t>
            </a:r>
          </a:p>
          <a:p>
            <a:pPr lvl="1"/>
            <a:r>
              <a:rPr lang="fr-FR" sz="1600" dirty="0"/>
              <a:t>	3.2 – FILIERIS Est t UGECAM Nord-Est</a:t>
            </a:r>
          </a:p>
          <a:p>
            <a:pPr lvl="1"/>
            <a:r>
              <a:rPr lang="fr-FR" sz="1600" dirty="0"/>
              <a:t>	3.3 – FILIERIS Nord et UGECAM Hauts de France</a:t>
            </a:r>
          </a:p>
        </p:txBody>
      </p:sp>
      <p:sp>
        <p:nvSpPr>
          <p:cNvPr id="2" name="Organigramme : Données stockées 1">
            <a:extLst>
              <a:ext uri="{FF2B5EF4-FFF2-40B4-BE49-F238E27FC236}">
                <a16:creationId xmlns:a16="http://schemas.microsoft.com/office/drawing/2014/main" id="{66BDCC31-3953-F017-7574-E2DA260EBA36}"/>
              </a:ext>
            </a:extLst>
          </p:cNvPr>
          <p:cNvSpPr/>
          <p:nvPr/>
        </p:nvSpPr>
        <p:spPr>
          <a:xfrm>
            <a:off x="807741" y="3282922"/>
            <a:ext cx="107451" cy="132080"/>
          </a:xfrm>
          <a:prstGeom prst="flowChartOnlineStorag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 name="Organigramme : Données stockées 2">
            <a:extLst>
              <a:ext uri="{FF2B5EF4-FFF2-40B4-BE49-F238E27FC236}">
                <a16:creationId xmlns:a16="http://schemas.microsoft.com/office/drawing/2014/main" id="{755E8C41-3347-95A3-3444-921C036BC7ED}"/>
              </a:ext>
            </a:extLst>
          </p:cNvPr>
          <p:cNvSpPr/>
          <p:nvPr/>
        </p:nvSpPr>
        <p:spPr>
          <a:xfrm>
            <a:off x="847382" y="5526647"/>
            <a:ext cx="107451" cy="132080"/>
          </a:xfrm>
          <a:prstGeom prst="flowChartOnlineStorag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8DDD40BA-3ECC-D20C-4B2D-498A26599BE2}"/>
              </a:ext>
            </a:extLst>
          </p:cNvPr>
          <p:cNvSpPr txBox="1"/>
          <p:nvPr/>
        </p:nvSpPr>
        <p:spPr>
          <a:xfrm>
            <a:off x="1033272" y="5408021"/>
            <a:ext cx="6988938" cy="369332"/>
          </a:xfrm>
          <a:prstGeom prst="rect">
            <a:avLst/>
          </a:prstGeom>
          <a:noFill/>
        </p:spPr>
        <p:txBody>
          <a:bodyPr wrap="square" rtlCol="0">
            <a:spAutoFit/>
          </a:bodyPr>
          <a:lstStyle/>
          <a:p>
            <a:r>
              <a:rPr lang="fr-FR" dirty="0"/>
              <a:t>5 - Calendrier</a:t>
            </a:r>
          </a:p>
        </p:txBody>
      </p:sp>
    </p:spTree>
    <p:extLst>
      <p:ext uri="{BB962C8B-B14F-4D97-AF65-F5344CB8AC3E}">
        <p14:creationId xmlns:p14="http://schemas.microsoft.com/office/powerpoint/2010/main" val="54013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975A587B-5814-4D9B-9598-FE9CB954CB01}" type="slidenum">
              <a:rPr lang="fr-FR" smtClean="0"/>
              <a:pPr/>
              <a:t>3</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9" y="90350"/>
            <a:ext cx="11123391" cy="697850"/>
          </a:xfrm>
          <a:prstGeom prst="round2DiagRect">
            <a:avLst>
              <a:gd name="adj1" fmla="val 100000"/>
              <a:gd name="adj2" fmla="val 0"/>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Calibri" panose="020F0502020204030204" pitchFamily="34" charset="0"/>
                <a:cs typeface="Calibri" panose="020F0502020204030204" pitchFamily="34" charset="0"/>
              </a:rPr>
              <a:t>1- FEUILLE DE ROUTE</a:t>
            </a:r>
          </a:p>
          <a:p>
            <a:pPr algn="ctr"/>
            <a:r>
              <a:rPr lang="fr-FR" sz="2000" b="1" dirty="0">
                <a:solidFill>
                  <a:schemeClr val="bg1"/>
                </a:solidFill>
                <a:latin typeface="Calibri" panose="020F0502020204030204" pitchFamily="34" charset="0"/>
                <a:cs typeface="Calibri" panose="020F0502020204030204" pitchFamily="34" charset="0"/>
              </a:rPr>
              <a:t>Période 2026-2027</a:t>
            </a:r>
          </a:p>
        </p:txBody>
      </p:sp>
      <p:graphicFrame>
        <p:nvGraphicFramePr>
          <p:cNvPr id="3" name="Tableau 2">
            <a:extLst>
              <a:ext uri="{FF2B5EF4-FFF2-40B4-BE49-F238E27FC236}">
                <a16:creationId xmlns:a16="http://schemas.microsoft.com/office/drawing/2014/main" id="{A84B085A-E108-35B1-BE78-F01918822DFC}"/>
              </a:ext>
            </a:extLst>
          </p:cNvPr>
          <p:cNvGraphicFramePr>
            <a:graphicFrameLocks noGrp="1"/>
          </p:cNvGraphicFramePr>
          <p:nvPr>
            <p:extLst>
              <p:ext uri="{D42A27DB-BD31-4B8C-83A1-F6EECF244321}">
                <p14:modId xmlns:p14="http://schemas.microsoft.com/office/powerpoint/2010/main" val="3565887188"/>
              </p:ext>
            </p:extLst>
          </p:nvPr>
        </p:nvGraphicFramePr>
        <p:xfrm>
          <a:off x="590188" y="1077122"/>
          <a:ext cx="11123392" cy="2901710"/>
        </p:xfrm>
        <a:graphic>
          <a:graphicData uri="http://schemas.openxmlformats.org/drawingml/2006/table">
            <a:tbl>
              <a:tblPr firstRow="1" bandRow="1">
                <a:tableStyleId>{073A0DAA-6AF3-43AB-8588-CEC1D06C72B9}</a:tableStyleId>
              </a:tblPr>
              <a:tblGrid>
                <a:gridCol w="1650092">
                  <a:extLst>
                    <a:ext uri="{9D8B030D-6E8A-4147-A177-3AD203B41FA5}">
                      <a16:colId xmlns:a16="http://schemas.microsoft.com/office/drawing/2014/main" val="817471618"/>
                    </a:ext>
                  </a:extLst>
                </a:gridCol>
                <a:gridCol w="2834640">
                  <a:extLst>
                    <a:ext uri="{9D8B030D-6E8A-4147-A177-3AD203B41FA5}">
                      <a16:colId xmlns:a16="http://schemas.microsoft.com/office/drawing/2014/main" val="1911831868"/>
                    </a:ext>
                  </a:extLst>
                </a:gridCol>
                <a:gridCol w="5276088">
                  <a:extLst>
                    <a:ext uri="{9D8B030D-6E8A-4147-A177-3AD203B41FA5}">
                      <a16:colId xmlns:a16="http://schemas.microsoft.com/office/drawing/2014/main" val="2911821252"/>
                    </a:ext>
                  </a:extLst>
                </a:gridCol>
                <a:gridCol w="1362572">
                  <a:extLst>
                    <a:ext uri="{9D8B030D-6E8A-4147-A177-3AD203B41FA5}">
                      <a16:colId xmlns:a16="http://schemas.microsoft.com/office/drawing/2014/main" val="1905661244"/>
                    </a:ext>
                  </a:extLst>
                </a:gridCol>
              </a:tblGrid>
              <a:tr h="500898">
                <a:tc>
                  <a:txBody>
                    <a:bodyPr/>
                    <a:lstStyle/>
                    <a:p>
                      <a:pPr algn="ctr"/>
                      <a:r>
                        <a:rPr lang="fr-FR" sz="1400" dirty="0">
                          <a:ln>
                            <a:noFill/>
                          </a:ln>
                          <a:solidFill>
                            <a:schemeClr val="bg1"/>
                          </a:solidFill>
                        </a:rPr>
                        <a:t>Domaine</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Enjeu</a:t>
                      </a:r>
                    </a:p>
                  </a:txBody>
                  <a:tcPr anchor="ctr">
                    <a:lnB w="12700" cap="flat" cmpd="sng" algn="ctr">
                      <a:solidFill>
                        <a:schemeClr val="tx1"/>
                      </a:solidFill>
                      <a:prstDash val="solid"/>
                      <a:round/>
                      <a:headEnd type="none" w="med" len="med"/>
                      <a:tailEnd type="none" w="med" len="med"/>
                    </a:lnB>
                    <a:solidFill>
                      <a:srgbClr val="2B3860"/>
                    </a:solidFill>
                  </a:tcPr>
                </a:tc>
                <a:tc>
                  <a:txBody>
                    <a:bodyPr/>
                    <a:lstStyle/>
                    <a:p>
                      <a:pPr algn="ctr"/>
                      <a:r>
                        <a:rPr lang="fr-FR" sz="1400" dirty="0">
                          <a:ln>
                            <a:noFill/>
                          </a:ln>
                          <a:solidFill>
                            <a:schemeClr val="bg1"/>
                          </a:solidFill>
                        </a:rPr>
                        <a:t>Actions</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Calendrier</a:t>
                      </a:r>
                      <a:r>
                        <a:rPr lang="fr-FR" sz="1400" baseline="0" dirty="0">
                          <a:ln>
                            <a:noFill/>
                          </a:ln>
                          <a:solidFill>
                            <a:schemeClr val="bg1"/>
                          </a:solidFill>
                        </a:rPr>
                        <a:t> prévisionnels</a:t>
                      </a:r>
                      <a:endParaRPr lang="fr-FR" sz="1400" dirty="0">
                        <a:ln>
                          <a:noFill/>
                        </a:ln>
                        <a:solidFill>
                          <a:schemeClr val="bg1"/>
                        </a:solidFill>
                      </a:endParaRPr>
                    </a:p>
                  </a:txBody>
                  <a:tcPr anchor="ctr">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174805303"/>
                  </a:ext>
                </a:extLst>
              </a:tr>
              <a:tr h="707150">
                <a:tc rowSpan="3">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latin typeface="+mn-lt"/>
                          <a:ea typeface="+mn-ea"/>
                          <a:cs typeface="+mn-cs"/>
                        </a:rPr>
                        <a:t>Connaissance partagée</a:t>
                      </a:r>
                      <a:r>
                        <a:rPr lang="fr-FR" sz="1400" kern="1200" baseline="0" dirty="0">
                          <a:solidFill>
                            <a:schemeClr val="dk1"/>
                          </a:solidFill>
                          <a:latin typeface="+mn-lt"/>
                          <a:ea typeface="+mn-ea"/>
                          <a:cs typeface="+mn-cs"/>
                        </a:rPr>
                        <a:t> de l’offre</a:t>
                      </a: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fr-FR" sz="1400" kern="1200" dirty="0">
                          <a:solidFill>
                            <a:schemeClr val="dk1"/>
                          </a:solidFill>
                          <a:latin typeface="+mn-lt"/>
                          <a:ea typeface="+mn-ea"/>
                          <a:cs typeface="+mn-cs"/>
                        </a:rPr>
                        <a:t>Mettre à jour et partager le référentiel</a:t>
                      </a:r>
                      <a:r>
                        <a:rPr lang="fr-FR" sz="1400" kern="1200" baseline="0" dirty="0">
                          <a:solidFill>
                            <a:schemeClr val="dk1"/>
                          </a:solidFill>
                          <a:latin typeface="+mn-lt"/>
                          <a:ea typeface="+mn-ea"/>
                          <a:cs typeface="+mn-cs"/>
                        </a:rPr>
                        <a:t> des établissements, les spécialités et activités réalisées</a:t>
                      </a:r>
                      <a:r>
                        <a:rPr lang="fr-FR" sz="1400" kern="1200" dirty="0">
                          <a:solidFill>
                            <a:schemeClr val="dk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0" algn="ctr" defTabSz="914400" rtl="0" eaLnBrk="1" latinLnBrk="0" hangingPunct="1"/>
                      <a:r>
                        <a:rPr lang="fr-FR" sz="1400" kern="1200" dirty="0">
                          <a:solidFill>
                            <a:schemeClr val="dk1"/>
                          </a:solidFill>
                          <a:latin typeface="+mn-lt"/>
                          <a:ea typeface="+mn-ea"/>
                          <a:cs typeface="+mn-cs"/>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6372764"/>
                  </a:ext>
                </a:extLst>
              </a:tr>
              <a:tr h="707150">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algn="l" defTabSz="914400" rtl="0" eaLnBrk="1" latinLnBrk="0" hangingPunct="1"/>
                      <a:r>
                        <a:rPr lang="fr-FR" sz="1400" kern="1200" dirty="0">
                          <a:solidFill>
                            <a:schemeClr val="dk1"/>
                          </a:solidFill>
                          <a:latin typeface="+mn-lt"/>
                          <a:ea typeface="+mn-ea"/>
                          <a:cs typeface="+mn-cs"/>
                        </a:rPr>
                        <a:t>Travailler les</a:t>
                      </a:r>
                      <a:r>
                        <a:rPr lang="fr-FR" sz="1400" kern="1200" baseline="0" dirty="0">
                          <a:solidFill>
                            <a:schemeClr val="dk1"/>
                          </a:solidFill>
                          <a:latin typeface="+mn-lt"/>
                          <a:ea typeface="+mn-ea"/>
                          <a:cs typeface="+mn-cs"/>
                        </a:rPr>
                        <a:t> partenariats</a:t>
                      </a: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fr-FR" sz="1400" dirty="0"/>
                        <a:t>Elaborer un programme de travail sur l'offre (sanitaire, ambulatoire et médicosociale) : filières et parcours de soins entre les deux opérateurs.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algn="ctr" defTabSz="914400" rtl="0" eaLnBrk="1" latinLnBrk="0" hangingPunct="1"/>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7902642"/>
                  </a:ext>
                </a:extLst>
              </a:tr>
              <a:tr h="838200">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fr-FR" sz="1400" dirty="0"/>
                        <a:t>Mettre en œuvre ce programme de travail avec le développement de partenariats </a:t>
                      </a:r>
                      <a:r>
                        <a:rPr lang="fr-FR" sz="1400" dirty="0" err="1"/>
                        <a:t>Filieris</a:t>
                      </a:r>
                      <a:r>
                        <a:rPr lang="fr-FR" sz="1400" dirty="0"/>
                        <a:t> / UGECAM et autres opérateurs de santé  (consultations avancées, dépistage, prévention et santé publique…)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233637"/>
                  </a:ext>
                </a:extLst>
              </a:tr>
            </a:tbl>
          </a:graphicData>
        </a:graphic>
      </p:graphicFrame>
      <p:pic>
        <p:nvPicPr>
          <p:cNvPr id="6" name="Image 5" descr="Une image contenant capture d’écran&#10;&#10;Le contenu généré par l’IA peut être incorrect.">
            <a:extLst>
              <a:ext uri="{FF2B5EF4-FFF2-40B4-BE49-F238E27FC236}">
                <a16:creationId xmlns:a16="http://schemas.microsoft.com/office/drawing/2014/main" id="{4C8D8A84-2077-08C9-693C-DA2BD3E6C848}"/>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Lst>
          </a:blip>
          <a:stretch>
            <a:fillRect/>
          </a:stretch>
        </p:blipFill>
        <p:spPr>
          <a:xfrm>
            <a:off x="1027823" y="2066338"/>
            <a:ext cx="679210" cy="612649"/>
          </a:xfrm>
          <a:prstGeom prst="rect">
            <a:avLst/>
          </a:prstGeom>
        </p:spPr>
      </p:pic>
      <p:sp>
        <p:nvSpPr>
          <p:cNvPr id="7" name="ZoneTexte 6">
            <a:extLst>
              <a:ext uri="{FF2B5EF4-FFF2-40B4-BE49-F238E27FC236}">
                <a16:creationId xmlns:a16="http://schemas.microsoft.com/office/drawing/2014/main" id="{37E8A60A-07CA-5CCE-5440-A2DA9F1F1D47}"/>
              </a:ext>
            </a:extLst>
          </p:cNvPr>
          <p:cNvSpPr txBox="1"/>
          <p:nvPr/>
        </p:nvSpPr>
        <p:spPr>
          <a:xfrm>
            <a:off x="590188" y="2784241"/>
            <a:ext cx="1554480" cy="646331"/>
          </a:xfrm>
          <a:prstGeom prst="rect">
            <a:avLst/>
          </a:prstGeom>
          <a:noFill/>
        </p:spPr>
        <p:txBody>
          <a:bodyPr wrap="square" rtlCol="0">
            <a:spAutoFit/>
          </a:bodyPr>
          <a:lstStyle/>
          <a:p>
            <a:pPr algn="ctr"/>
            <a:r>
              <a:rPr lang="fr-FR" dirty="0"/>
              <a:t>1- Stratégie </a:t>
            </a:r>
          </a:p>
          <a:p>
            <a:pPr algn="ctr"/>
            <a:r>
              <a:rPr lang="fr-FR" dirty="0"/>
              <a:t>de l’offre </a:t>
            </a:r>
          </a:p>
        </p:txBody>
      </p:sp>
    </p:spTree>
    <p:extLst>
      <p:ext uri="{BB962C8B-B14F-4D97-AF65-F5344CB8AC3E}">
        <p14:creationId xmlns:p14="http://schemas.microsoft.com/office/powerpoint/2010/main" val="1717568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975A587B-5814-4D9B-9598-FE9CB954CB01}" type="slidenum">
              <a:rPr lang="fr-FR" smtClean="0"/>
              <a:pPr/>
              <a:t>4</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9" y="90350"/>
            <a:ext cx="11123391" cy="697850"/>
          </a:xfrm>
          <a:prstGeom prst="round2DiagRect">
            <a:avLst>
              <a:gd name="adj1" fmla="val 100000"/>
              <a:gd name="adj2" fmla="val 0"/>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Calibri" panose="020F0502020204030204" pitchFamily="34" charset="0"/>
                <a:cs typeface="Calibri" panose="020F0502020204030204" pitchFamily="34" charset="0"/>
              </a:rPr>
              <a:t>FEUILLE DE ROUTE</a:t>
            </a:r>
          </a:p>
          <a:p>
            <a:pPr algn="ctr"/>
            <a:r>
              <a:rPr lang="fr-FR" sz="2000" b="1" dirty="0">
                <a:solidFill>
                  <a:schemeClr val="bg1"/>
                </a:solidFill>
                <a:latin typeface="Calibri" panose="020F0502020204030204" pitchFamily="34" charset="0"/>
                <a:cs typeface="Calibri" panose="020F0502020204030204" pitchFamily="34" charset="0"/>
              </a:rPr>
              <a:t>Période 2026-2027</a:t>
            </a:r>
          </a:p>
        </p:txBody>
      </p:sp>
      <p:graphicFrame>
        <p:nvGraphicFramePr>
          <p:cNvPr id="3" name="Tableau 2">
            <a:extLst>
              <a:ext uri="{FF2B5EF4-FFF2-40B4-BE49-F238E27FC236}">
                <a16:creationId xmlns:a16="http://schemas.microsoft.com/office/drawing/2014/main" id="{68799999-673D-1122-A1CD-8D3DDA32066C}"/>
              </a:ext>
            </a:extLst>
          </p:cNvPr>
          <p:cNvGraphicFramePr>
            <a:graphicFrameLocks noGrp="1"/>
          </p:cNvGraphicFramePr>
          <p:nvPr>
            <p:extLst>
              <p:ext uri="{D42A27DB-BD31-4B8C-83A1-F6EECF244321}">
                <p14:modId xmlns:p14="http://schemas.microsoft.com/office/powerpoint/2010/main" val="933999715"/>
              </p:ext>
            </p:extLst>
          </p:nvPr>
        </p:nvGraphicFramePr>
        <p:xfrm>
          <a:off x="590188" y="886622"/>
          <a:ext cx="11123392" cy="3764183"/>
        </p:xfrm>
        <a:graphic>
          <a:graphicData uri="http://schemas.openxmlformats.org/drawingml/2006/table">
            <a:tbl>
              <a:tblPr firstRow="1" bandRow="1">
                <a:tableStyleId>{073A0DAA-6AF3-43AB-8588-CEC1D06C72B9}</a:tableStyleId>
              </a:tblPr>
              <a:tblGrid>
                <a:gridCol w="1650092">
                  <a:extLst>
                    <a:ext uri="{9D8B030D-6E8A-4147-A177-3AD203B41FA5}">
                      <a16:colId xmlns:a16="http://schemas.microsoft.com/office/drawing/2014/main" val="817471618"/>
                    </a:ext>
                  </a:extLst>
                </a:gridCol>
                <a:gridCol w="2834640">
                  <a:extLst>
                    <a:ext uri="{9D8B030D-6E8A-4147-A177-3AD203B41FA5}">
                      <a16:colId xmlns:a16="http://schemas.microsoft.com/office/drawing/2014/main" val="1911831868"/>
                    </a:ext>
                  </a:extLst>
                </a:gridCol>
                <a:gridCol w="5276088">
                  <a:extLst>
                    <a:ext uri="{9D8B030D-6E8A-4147-A177-3AD203B41FA5}">
                      <a16:colId xmlns:a16="http://schemas.microsoft.com/office/drawing/2014/main" val="2911821252"/>
                    </a:ext>
                  </a:extLst>
                </a:gridCol>
                <a:gridCol w="1362572">
                  <a:extLst>
                    <a:ext uri="{9D8B030D-6E8A-4147-A177-3AD203B41FA5}">
                      <a16:colId xmlns:a16="http://schemas.microsoft.com/office/drawing/2014/main" val="1905661244"/>
                    </a:ext>
                  </a:extLst>
                </a:gridCol>
              </a:tblGrid>
              <a:tr h="500898">
                <a:tc>
                  <a:txBody>
                    <a:bodyPr/>
                    <a:lstStyle/>
                    <a:p>
                      <a:pPr algn="ctr"/>
                      <a:r>
                        <a:rPr lang="fr-FR" sz="1400" dirty="0">
                          <a:ln>
                            <a:noFill/>
                          </a:ln>
                          <a:solidFill>
                            <a:schemeClr val="bg1"/>
                          </a:solidFill>
                        </a:rPr>
                        <a:t>Domaine</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Enjeu</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Actions</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Calendrier</a:t>
                      </a:r>
                      <a:r>
                        <a:rPr lang="fr-FR" sz="1400" baseline="0" dirty="0">
                          <a:ln>
                            <a:noFill/>
                          </a:ln>
                          <a:solidFill>
                            <a:schemeClr val="bg1"/>
                          </a:solidFill>
                        </a:rPr>
                        <a:t> prévisionnel</a:t>
                      </a:r>
                      <a:endParaRPr lang="fr-FR" sz="1400" dirty="0">
                        <a:ln>
                          <a:noFill/>
                        </a:ln>
                        <a:solidFill>
                          <a:schemeClr val="bg1"/>
                        </a:solidFill>
                      </a:endParaRPr>
                    </a:p>
                  </a:txBody>
                  <a:tcPr anchor="ctr">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174805303"/>
                  </a:ext>
                </a:extLst>
              </a:tr>
              <a:tr h="100009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latin typeface="+mn-lt"/>
                          <a:ea typeface="+mn-ea"/>
                          <a:cs typeface="+mn-cs"/>
                        </a:rPr>
                        <a:t>2 - Activités budgétaires, comptables et financières </a:t>
                      </a:r>
                    </a:p>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latin typeface="+mn-lt"/>
                          <a:ea typeface="+mn-ea"/>
                          <a:cs typeface="+mn-cs"/>
                        </a:rPr>
                        <a:t>Détourage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600"/>
                        </a:spcAft>
                      </a:pPr>
                      <a:r>
                        <a:rPr lang="fr-FR" sz="1400" dirty="0"/>
                        <a:t>Définir conjointement une méthodologie de détourage (bilan) : programme et calendrier de travail. </a:t>
                      </a:r>
                    </a:p>
                    <a:p>
                      <a:pPr algn="just">
                        <a:spcAft>
                          <a:spcPts val="600"/>
                        </a:spcAft>
                      </a:pPr>
                      <a:r>
                        <a:rPr lang="fr-FR" sz="1400" dirty="0"/>
                        <a:t>Partager la structuration  bilancielle des UGECAM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À</a:t>
                      </a:r>
                      <a:r>
                        <a:rPr lang="fr-FR" sz="1400" kern="1200" baseline="0" dirty="0">
                          <a:solidFill>
                            <a:schemeClr val="dk1"/>
                          </a:solidFill>
                          <a:latin typeface="+mn-lt"/>
                          <a:ea typeface="+mn-ea"/>
                          <a:cs typeface="+mn-cs"/>
                        </a:rPr>
                        <a:t> partir de T2</a:t>
                      </a:r>
                      <a:r>
                        <a:rPr lang="fr-FR" sz="1400" kern="1200" dirty="0">
                          <a:solidFill>
                            <a:schemeClr val="dk1"/>
                          </a:solidFill>
                          <a:latin typeface="+mn-lt"/>
                          <a:ea typeface="+mn-ea"/>
                          <a:cs typeface="+mn-cs"/>
                        </a:rPr>
                        <a:t> 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3077213"/>
                  </a:ext>
                </a:extLst>
              </a:tr>
              <a:tr h="1584960">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fr-FR" sz="1400" kern="1200" dirty="0">
                          <a:solidFill>
                            <a:schemeClr val="dk1"/>
                          </a:solidFill>
                          <a:latin typeface="+mn-lt"/>
                          <a:ea typeface="+mn-ea"/>
                          <a:cs typeface="+mn-cs"/>
                        </a:rPr>
                        <a:t>Mieux se connaître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defTabSz="914400" rtl="0" eaLnBrk="1" latinLnBrk="0" hangingPunct="1">
                        <a:spcAft>
                          <a:spcPts val="600"/>
                        </a:spcAft>
                        <a:buFont typeface="Arial" panose="020B0604020202020204" pitchFamily="34" charset="0"/>
                        <a:buChar char="‒"/>
                      </a:pPr>
                      <a:r>
                        <a:rPr lang="fr-FR" sz="1400" kern="1200" dirty="0">
                          <a:solidFill>
                            <a:schemeClr val="dk1"/>
                          </a:solidFill>
                          <a:latin typeface="+mn-lt"/>
                          <a:ea typeface="+mn-ea"/>
                          <a:cs typeface="+mn-cs"/>
                        </a:rPr>
                        <a:t>Cartographier les organisations et les expertises aux niveaux national et régional par grand domaine finance d'abord au niveau national,  puis au niveau régional,  nécessaire pour une bonne compréhension des deux groupes.</a:t>
                      </a:r>
                    </a:p>
                    <a:p>
                      <a:pPr marL="285750" indent="-285750" algn="just" defTabSz="914400" rtl="0" eaLnBrk="1" latinLnBrk="0" hangingPunct="1">
                        <a:buFont typeface="Arial" panose="020B0604020202020204" pitchFamily="34" charset="0"/>
                        <a:buChar char="‒"/>
                      </a:pPr>
                      <a:r>
                        <a:rPr lang="fr-FR" sz="1400" kern="1200" dirty="0">
                          <a:solidFill>
                            <a:schemeClr val="dk1"/>
                          </a:solidFill>
                          <a:latin typeface="+mn-lt"/>
                          <a:ea typeface="+mn-ea"/>
                          <a:cs typeface="+mn-cs"/>
                        </a:rPr>
                        <a:t>Etat des lieux des ressources et circuits de financement  de  chaque groupe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7902642"/>
                  </a:ext>
                </a:extLst>
              </a:tr>
              <a:tr h="660973">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latin typeface="+mn-lt"/>
                          <a:ea typeface="+mn-ea"/>
                          <a:cs typeface="+mn-cs"/>
                        </a:rPr>
                        <a:t>Envisager des mutualisation des achats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fr-FR" sz="1400" kern="1200" dirty="0">
                          <a:solidFill>
                            <a:schemeClr val="dk1"/>
                          </a:solidFill>
                          <a:latin typeface="+mn-lt"/>
                          <a:ea typeface="+mn-ea"/>
                          <a:cs typeface="+mn-cs"/>
                        </a:rPr>
                        <a:t>Partager le calendrier des marchés (restauration, centrales d'achat) pour identifier des mutualisations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T4 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45190206"/>
                  </a:ext>
                </a:extLst>
              </a:tr>
            </a:tbl>
          </a:graphicData>
        </a:graphic>
      </p:graphicFrame>
      <p:pic>
        <p:nvPicPr>
          <p:cNvPr id="6" name="Image 5" descr="Une image contenant cercle, Caractère coloré, clipart&#10;&#10;Le contenu généré par l’IA peut être incorrect.">
            <a:extLst>
              <a:ext uri="{FF2B5EF4-FFF2-40B4-BE49-F238E27FC236}">
                <a16:creationId xmlns:a16="http://schemas.microsoft.com/office/drawing/2014/main" id="{4E57C8B2-5D06-72F9-54FF-AA9335712DF9}"/>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Lst>
          </a:blip>
          <a:stretch>
            <a:fillRect/>
          </a:stretch>
        </p:blipFill>
        <p:spPr bwMode="auto">
          <a:xfrm>
            <a:off x="862535" y="2332049"/>
            <a:ext cx="893674" cy="778223"/>
          </a:xfrm>
          <a:prstGeom prst="rect">
            <a:avLst/>
          </a:prstGeom>
        </p:spPr>
      </p:pic>
    </p:spTree>
    <p:extLst>
      <p:ext uri="{BB962C8B-B14F-4D97-AF65-F5344CB8AC3E}">
        <p14:creationId xmlns:p14="http://schemas.microsoft.com/office/powerpoint/2010/main" val="402561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975A587B-5814-4D9B-9598-FE9CB954CB01}" type="slidenum">
              <a:rPr lang="fr-FR" smtClean="0"/>
              <a:pPr/>
              <a:t>5</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9" y="90350"/>
            <a:ext cx="11123391" cy="697850"/>
          </a:xfrm>
          <a:prstGeom prst="round2DiagRect">
            <a:avLst>
              <a:gd name="adj1" fmla="val 100000"/>
              <a:gd name="adj2" fmla="val 0"/>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Calibri" panose="020F0502020204030204" pitchFamily="34" charset="0"/>
                <a:cs typeface="Calibri" panose="020F0502020204030204" pitchFamily="34" charset="0"/>
              </a:rPr>
              <a:t>FEUILLE DE ROUTE</a:t>
            </a:r>
          </a:p>
          <a:p>
            <a:pPr algn="ctr"/>
            <a:r>
              <a:rPr lang="fr-FR" sz="2000" b="1" dirty="0">
                <a:solidFill>
                  <a:schemeClr val="bg1"/>
                </a:solidFill>
                <a:latin typeface="Calibri" panose="020F0502020204030204" pitchFamily="34" charset="0"/>
                <a:cs typeface="Calibri" panose="020F0502020204030204" pitchFamily="34" charset="0"/>
              </a:rPr>
              <a:t>Période 2026-2027</a:t>
            </a:r>
          </a:p>
        </p:txBody>
      </p:sp>
      <p:graphicFrame>
        <p:nvGraphicFramePr>
          <p:cNvPr id="12" name="Tableau 11"/>
          <p:cNvGraphicFramePr>
            <a:graphicFrameLocks noGrp="1"/>
          </p:cNvGraphicFramePr>
          <p:nvPr>
            <p:extLst>
              <p:ext uri="{D42A27DB-BD31-4B8C-83A1-F6EECF244321}">
                <p14:modId xmlns:p14="http://schemas.microsoft.com/office/powerpoint/2010/main" val="1469950876"/>
              </p:ext>
            </p:extLst>
          </p:nvPr>
        </p:nvGraphicFramePr>
        <p:xfrm>
          <a:off x="576072" y="1137415"/>
          <a:ext cx="11137508" cy="3546382"/>
        </p:xfrm>
        <a:graphic>
          <a:graphicData uri="http://schemas.openxmlformats.org/drawingml/2006/table">
            <a:tbl>
              <a:tblPr firstRow="1" bandRow="1">
                <a:tableStyleId>{073A0DAA-6AF3-43AB-8588-CEC1D06C72B9}</a:tableStyleId>
              </a:tblPr>
              <a:tblGrid>
                <a:gridCol w="1664208">
                  <a:extLst>
                    <a:ext uri="{9D8B030D-6E8A-4147-A177-3AD203B41FA5}">
                      <a16:colId xmlns:a16="http://schemas.microsoft.com/office/drawing/2014/main" val="2366176295"/>
                    </a:ext>
                  </a:extLst>
                </a:gridCol>
                <a:gridCol w="2834640">
                  <a:extLst>
                    <a:ext uri="{9D8B030D-6E8A-4147-A177-3AD203B41FA5}">
                      <a16:colId xmlns:a16="http://schemas.microsoft.com/office/drawing/2014/main" val="3235252433"/>
                    </a:ext>
                  </a:extLst>
                </a:gridCol>
                <a:gridCol w="5276088">
                  <a:extLst>
                    <a:ext uri="{9D8B030D-6E8A-4147-A177-3AD203B41FA5}">
                      <a16:colId xmlns:a16="http://schemas.microsoft.com/office/drawing/2014/main" val="145402816"/>
                    </a:ext>
                  </a:extLst>
                </a:gridCol>
                <a:gridCol w="1362572">
                  <a:extLst>
                    <a:ext uri="{9D8B030D-6E8A-4147-A177-3AD203B41FA5}">
                      <a16:colId xmlns:a16="http://schemas.microsoft.com/office/drawing/2014/main" val="1908985412"/>
                    </a:ext>
                  </a:extLst>
                </a:gridCol>
              </a:tblGrid>
              <a:tr h="696236">
                <a:tc>
                  <a:txBody>
                    <a:bodyPr/>
                    <a:lstStyle/>
                    <a:p>
                      <a:pPr marL="0" algn="ctr" defTabSz="914400" rtl="0" eaLnBrk="1" latinLnBrk="0" hangingPunct="1"/>
                      <a:r>
                        <a:rPr lang="fr-FR" sz="1400" b="1" kern="1200" dirty="0">
                          <a:ln>
                            <a:noFill/>
                          </a:ln>
                          <a:solidFill>
                            <a:schemeClr val="bg1"/>
                          </a:solidFill>
                          <a:latin typeface="+mn-lt"/>
                          <a:ea typeface="+mn-ea"/>
                          <a:cs typeface="+mn-cs"/>
                        </a:rPr>
                        <a:t>Domaine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2B3860"/>
                    </a:solidFill>
                  </a:tcPr>
                </a:tc>
                <a:tc>
                  <a:txBody>
                    <a:bodyPr/>
                    <a:lstStyle/>
                    <a:p>
                      <a:pPr marL="0" algn="ctr" defTabSz="914400" rtl="0" eaLnBrk="1" latinLnBrk="0" hangingPunct="1"/>
                      <a:r>
                        <a:rPr lang="fr-FR" sz="1400" b="1" kern="1200" dirty="0">
                          <a:ln>
                            <a:noFill/>
                          </a:ln>
                          <a:solidFill>
                            <a:schemeClr val="bg1"/>
                          </a:solidFill>
                          <a:latin typeface="+mn-lt"/>
                          <a:ea typeface="+mn-ea"/>
                          <a:cs typeface="+mn-cs"/>
                        </a:rPr>
                        <a:t>Enjeu</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2B3860"/>
                    </a:solidFill>
                  </a:tcPr>
                </a:tc>
                <a:tc>
                  <a:txBody>
                    <a:bodyPr/>
                    <a:lstStyle/>
                    <a:p>
                      <a:pPr marL="0" algn="ctr" defTabSz="914400" rtl="0" eaLnBrk="1" latinLnBrk="0" hangingPunct="1"/>
                      <a:r>
                        <a:rPr lang="fr-FR" sz="1400" b="1" kern="1200" dirty="0">
                          <a:ln>
                            <a:noFill/>
                          </a:ln>
                          <a:solidFill>
                            <a:schemeClr val="bg1"/>
                          </a:solidFill>
                          <a:latin typeface="+mn-lt"/>
                          <a:ea typeface="+mn-ea"/>
                          <a:cs typeface="+mn-cs"/>
                        </a:rPr>
                        <a:t>Actions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2B3860"/>
                    </a:solidFill>
                  </a:tcPr>
                </a:tc>
                <a:tc>
                  <a:txBody>
                    <a:bodyPr/>
                    <a:lstStyle/>
                    <a:p>
                      <a:pPr marL="0" algn="ctr" defTabSz="914400" rtl="0" eaLnBrk="1" latinLnBrk="0" hangingPunct="1"/>
                      <a:r>
                        <a:rPr lang="fr-FR" sz="1400" b="1" kern="1200" dirty="0">
                          <a:ln>
                            <a:noFill/>
                          </a:ln>
                          <a:solidFill>
                            <a:schemeClr val="bg1"/>
                          </a:solidFill>
                          <a:latin typeface="+mn-lt"/>
                          <a:ea typeface="+mn-ea"/>
                          <a:cs typeface="+mn-cs"/>
                        </a:rPr>
                        <a:t>Calendrier prévisionnel</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2B3860"/>
                    </a:solidFill>
                  </a:tcPr>
                </a:tc>
                <a:extLst>
                  <a:ext uri="{0D108BD9-81ED-4DB2-BD59-A6C34878D82A}">
                    <a16:rowId xmlns:a16="http://schemas.microsoft.com/office/drawing/2014/main" val="1754645519"/>
                  </a:ext>
                </a:extLst>
              </a:tr>
              <a:tr h="696236">
                <a:tc rowSpan="3">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fr-FR" sz="1400" b="0" kern="1200" dirty="0">
                          <a:solidFill>
                            <a:schemeClr val="dk1"/>
                          </a:solidFill>
                          <a:latin typeface="+mn-lt"/>
                          <a:ea typeface="+mn-ea"/>
                          <a:cs typeface="+mn-cs"/>
                        </a:rPr>
                        <a:t>Analyse</a:t>
                      </a:r>
                      <a:r>
                        <a:rPr lang="fr-FR" sz="1400" b="0" kern="1200" baseline="0" dirty="0">
                          <a:solidFill>
                            <a:schemeClr val="dk1"/>
                          </a:solidFill>
                          <a:latin typeface="+mn-lt"/>
                          <a:ea typeface="+mn-ea"/>
                          <a:cs typeface="+mn-cs"/>
                        </a:rPr>
                        <a:t> des</a:t>
                      </a:r>
                      <a:r>
                        <a:rPr lang="fr-FR" sz="1400" b="0" kern="1200" dirty="0">
                          <a:solidFill>
                            <a:schemeClr val="dk1"/>
                          </a:solidFill>
                          <a:latin typeface="+mn-lt"/>
                          <a:ea typeface="+mn-ea"/>
                          <a:cs typeface="+mn-cs"/>
                        </a:rPr>
                        <a:t> statuts collectifs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1200"/>
                        </a:spcAft>
                        <a:buClrTx/>
                        <a:buSzTx/>
                        <a:buFontTx/>
                        <a:buNone/>
                        <a:tabLst/>
                        <a:defRPr/>
                      </a:pPr>
                      <a:r>
                        <a:rPr lang="fr-FR" sz="1400" b="0" kern="1200" dirty="0">
                          <a:solidFill>
                            <a:schemeClr val="dk1"/>
                          </a:solidFill>
                          <a:latin typeface="+mn-lt"/>
                          <a:ea typeface="+mn-ea"/>
                          <a:cs typeface="+mn-cs"/>
                        </a:rPr>
                        <a:t>Proposer le canevas d’analyse des dispositions conventionnelles.</a:t>
                      </a:r>
                    </a:p>
                    <a:p>
                      <a:pPr marL="0" marR="0" lvl="0" indent="0" algn="just" defTabSz="914400" rtl="0" eaLnBrk="1" fontAlgn="auto" latinLnBrk="0" hangingPunct="1">
                        <a:lnSpc>
                          <a:spcPct val="100000"/>
                        </a:lnSpc>
                        <a:spcBef>
                          <a:spcPts val="0"/>
                        </a:spcBef>
                        <a:spcAft>
                          <a:spcPts val="1200"/>
                        </a:spcAft>
                        <a:buClrTx/>
                        <a:buSzTx/>
                        <a:buFontTx/>
                        <a:buNone/>
                        <a:tabLst/>
                        <a:defRPr/>
                      </a:pPr>
                      <a:r>
                        <a:rPr lang="fr-FR" sz="1400" b="0" kern="1200" dirty="0">
                          <a:solidFill>
                            <a:schemeClr val="dk1"/>
                          </a:solidFill>
                          <a:latin typeface="+mn-lt"/>
                          <a:ea typeface="+mn-ea"/>
                          <a:cs typeface="+mn-cs"/>
                        </a:rPr>
                        <a:t>Mettre en place les premiers ateliers de partage autour des  dispositions conventionnelles spécifiques .</a:t>
                      </a:r>
                    </a:p>
                    <a:p>
                      <a:pPr marL="0" marR="0" lvl="0" indent="0" algn="just" defTabSz="914400" rtl="0" eaLnBrk="1" fontAlgn="auto" latinLnBrk="0" hangingPunct="1">
                        <a:lnSpc>
                          <a:spcPct val="100000"/>
                        </a:lnSpc>
                        <a:spcBef>
                          <a:spcPts val="0"/>
                        </a:spcBef>
                        <a:spcAft>
                          <a:spcPts val="1200"/>
                        </a:spcAft>
                        <a:buClrTx/>
                        <a:buSzTx/>
                        <a:buFontTx/>
                        <a:buNone/>
                        <a:tabLst/>
                        <a:defRPr/>
                      </a:pPr>
                      <a:r>
                        <a:rPr lang="fr-FR" sz="1400" b="0" kern="1200" dirty="0">
                          <a:solidFill>
                            <a:schemeClr val="dk1"/>
                          </a:solidFill>
                          <a:latin typeface="+mn-lt"/>
                          <a:ea typeface="+mn-ea"/>
                          <a:cs typeface="+mn-cs"/>
                        </a:rPr>
                        <a:t>Mettre à jour les effectifs / statut collectif.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b="0" kern="1200" dirty="0">
                          <a:solidFill>
                            <a:schemeClr val="dk1"/>
                          </a:solidFill>
                          <a:latin typeface="+mn-lt"/>
                          <a:ea typeface="+mn-ea"/>
                          <a:cs typeface="+mn-cs"/>
                        </a:rPr>
                        <a:t>2026/S1 2027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483340"/>
                  </a:ext>
                </a:extLst>
              </a:tr>
              <a:tr h="726133">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r>
                        <a:rPr lang="fr-FR" sz="1400" kern="1200" dirty="0">
                          <a:solidFill>
                            <a:schemeClr val="dk1"/>
                          </a:solidFill>
                          <a:latin typeface="+mn-lt"/>
                          <a:ea typeface="+mn-ea"/>
                          <a:cs typeface="+mn-cs"/>
                        </a:rPr>
                        <a:t>Positionnement des emplois</a:t>
                      </a:r>
                      <a:r>
                        <a:rPr lang="fr-FR" sz="1400" kern="1200" baseline="0" dirty="0">
                          <a:solidFill>
                            <a:schemeClr val="dk1"/>
                          </a:solidFill>
                          <a:latin typeface="+mn-lt"/>
                          <a:ea typeface="+mn-ea"/>
                          <a:cs typeface="+mn-cs"/>
                        </a:rPr>
                        <a:t> (classification Ucanss)</a:t>
                      </a: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fr-FR" sz="1400" kern="1200" dirty="0">
                          <a:solidFill>
                            <a:schemeClr val="dk1"/>
                          </a:solidFill>
                          <a:latin typeface="+mn-lt"/>
                          <a:ea typeface="+mn-ea"/>
                          <a:cs typeface="+mn-cs"/>
                        </a:rPr>
                        <a:t>Analyser la cohérence du positionnement des emplois (classification Ucanss), identifier les principaux écarts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3535768"/>
                  </a:ext>
                </a:extLst>
              </a:tr>
              <a:tr h="660973">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latin typeface="+mn-lt"/>
                          <a:ea typeface="+mn-ea"/>
                          <a:cs typeface="+mn-cs"/>
                        </a:rPr>
                        <a:t>Dialogue social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fr-FR" sz="1400" kern="1200" dirty="0">
                          <a:solidFill>
                            <a:schemeClr val="dk1"/>
                          </a:solidFill>
                          <a:latin typeface="+mn-lt"/>
                          <a:ea typeface="+mn-ea"/>
                          <a:cs typeface="+mn-cs"/>
                        </a:rPr>
                        <a:t>Etablir un état des lieux de  l'organisation du dialogue social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9020596"/>
                  </a:ext>
                </a:extLst>
              </a:tr>
            </a:tbl>
          </a:graphicData>
        </a:graphic>
      </p:graphicFrame>
      <p:pic>
        <p:nvPicPr>
          <p:cNvPr id="15" name="Image 14" descr="Une image contenant clipart&#10;&#10;Le contenu généré par l’IA peut être incorrect.">
            <a:extLst>
              <a:ext uri="{FF2B5EF4-FFF2-40B4-BE49-F238E27FC236}">
                <a16:creationId xmlns:a16="http://schemas.microsoft.com/office/drawing/2014/main" id="{6FE22FF1-4446-3789-1143-B7C39E55632C}"/>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Lst>
          </a:blip>
          <a:stretch>
            <a:fillRect/>
          </a:stretch>
        </p:blipFill>
        <p:spPr bwMode="auto">
          <a:xfrm>
            <a:off x="1012599" y="2427706"/>
            <a:ext cx="674554" cy="643671"/>
          </a:xfrm>
          <a:prstGeom prst="rect">
            <a:avLst/>
          </a:prstGeom>
        </p:spPr>
      </p:pic>
      <p:sp>
        <p:nvSpPr>
          <p:cNvPr id="16" name="ZoneTexte 15"/>
          <p:cNvSpPr txBox="1"/>
          <p:nvPr/>
        </p:nvSpPr>
        <p:spPr>
          <a:xfrm>
            <a:off x="576072" y="3292811"/>
            <a:ext cx="1631446" cy="584775"/>
          </a:xfrm>
          <a:prstGeom prst="rect">
            <a:avLst/>
          </a:prstGeom>
          <a:noFill/>
        </p:spPr>
        <p:txBody>
          <a:bodyPr wrap="square" rtlCol="0">
            <a:spAutoFit/>
          </a:bodyPr>
          <a:lstStyle/>
          <a:p>
            <a:pPr algn="ctr"/>
            <a:r>
              <a:rPr lang="fr-FR" sz="1600" dirty="0">
                <a:solidFill>
                  <a:schemeClr val="dk1"/>
                </a:solidFill>
              </a:rPr>
              <a:t>3 - Ressources Humaines</a:t>
            </a:r>
          </a:p>
        </p:txBody>
      </p:sp>
    </p:spTree>
    <p:extLst>
      <p:ext uri="{BB962C8B-B14F-4D97-AF65-F5344CB8AC3E}">
        <p14:creationId xmlns:p14="http://schemas.microsoft.com/office/powerpoint/2010/main" val="1025716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975A587B-5814-4D9B-9598-FE9CB954CB01}" type="slidenum">
              <a:rPr lang="fr-FR" smtClean="0"/>
              <a:pPr/>
              <a:t>6</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9" y="90350"/>
            <a:ext cx="11123391" cy="697850"/>
          </a:xfrm>
          <a:prstGeom prst="round2DiagRect">
            <a:avLst>
              <a:gd name="adj1" fmla="val 100000"/>
              <a:gd name="adj2" fmla="val 0"/>
            </a:avLst>
          </a:prstGeom>
          <a:solidFill>
            <a:schemeClr val="accent5">
              <a:lumMod val="5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Calibri" panose="020F0502020204030204" pitchFamily="34" charset="0"/>
                <a:cs typeface="Calibri" panose="020F0502020204030204" pitchFamily="34" charset="0"/>
              </a:rPr>
              <a:t>FEUILLE DE ROUTE</a:t>
            </a:r>
          </a:p>
          <a:p>
            <a:pPr algn="ctr"/>
            <a:r>
              <a:rPr lang="fr-FR" sz="2000" b="1" dirty="0">
                <a:solidFill>
                  <a:schemeClr val="bg1"/>
                </a:solidFill>
                <a:latin typeface="Calibri" panose="020F0502020204030204" pitchFamily="34" charset="0"/>
                <a:cs typeface="Calibri" panose="020F0502020204030204" pitchFamily="34" charset="0"/>
              </a:rPr>
              <a:t>Période 2026-2027</a:t>
            </a:r>
          </a:p>
        </p:txBody>
      </p:sp>
      <p:graphicFrame>
        <p:nvGraphicFramePr>
          <p:cNvPr id="2" name="Tableau 1"/>
          <p:cNvGraphicFramePr>
            <a:graphicFrameLocks noGrp="1"/>
          </p:cNvGraphicFramePr>
          <p:nvPr>
            <p:extLst>
              <p:ext uri="{D42A27DB-BD31-4B8C-83A1-F6EECF244321}">
                <p14:modId xmlns:p14="http://schemas.microsoft.com/office/powerpoint/2010/main" val="3997243965"/>
              </p:ext>
            </p:extLst>
          </p:nvPr>
        </p:nvGraphicFramePr>
        <p:xfrm>
          <a:off x="590189" y="1256639"/>
          <a:ext cx="11123392" cy="518160"/>
        </p:xfrm>
        <a:graphic>
          <a:graphicData uri="http://schemas.openxmlformats.org/drawingml/2006/table">
            <a:tbl>
              <a:tblPr firstRow="1" bandRow="1">
                <a:tableStyleId>{073A0DAA-6AF3-43AB-8588-CEC1D06C72B9}</a:tableStyleId>
              </a:tblPr>
              <a:tblGrid>
                <a:gridCol w="1650092">
                  <a:extLst>
                    <a:ext uri="{9D8B030D-6E8A-4147-A177-3AD203B41FA5}">
                      <a16:colId xmlns:a16="http://schemas.microsoft.com/office/drawing/2014/main" val="817471618"/>
                    </a:ext>
                  </a:extLst>
                </a:gridCol>
                <a:gridCol w="2834640">
                  <a:extLst>
                    <a:ext uri="{9D8B030D-6E8A-4147-A177-3AD203B41FA5}">
                      <a16:colId xmlns:a16="http://schemas.microsoft.com/office/drawing/2014/main" val="1911831868"/>
                    </a:ext>
                  </a:extLst>
                </a:gridCol>
                <a:gridCol w="5276088">
                  <a:extLst>
                    <a:ext uri="{9D8B030D-6E8A-4147-A177-3AD203B41FA5}">
                      <a16:colId xmlns:a16="http://schemas.microsoft.com/office/drawing/2014/main" val="2911821252"/>
                    </a:ext>
                  </a:extLst>
                </a:gridCol>
                <a:gridCol w="1362572">
                  <a:extLst>
                    <a:ext uri="{9D8B030D-6E8A-4147-A177-3AD203B41FA5}">
                      <a16:colId xmlns:a16="http://schemas.microsoft.com/office/drawing/2014/main" val="1905661244"/>
                    </a:ext>
                  </a:extLst>
                </a:gridCol>
              </a:tblGrid>
              <a:tr h="500898">
                <a:tc>
                  <a:txBody>
                    <a:bodyPr/>
                    <a:lstStyle/>
                    <a:p>
                      <a:pPr algn="ctr"/>
                      <a:r>
                        <a:rPr lang="fr-FR" sz="1400" dirty="0">
                          <a:ln>
                            <a:noFill/>
                          </a:ln>
                          <a:solidFill>
                            <a:schemeClr val="bg1"/>
                          </a:solidFill>
                        </a:rPr>
                        <a:t>Domaine</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Enjeu</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Actions</a:t>
                      </a:r>
                    </a:p>
                  </a:txBody>
                  <a:tcPr anchor="ct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r>
                        <a:rPr lang="fr-FR" sz="1400" dirty="0">
                          <a:ln>
                            <a:noFill/>
                          </a:ln>
                          <a:solidFill>
                            <a:schemeClr val="bg1"/>
                          </a:solidFill>
                        </a:rPr>
                        <a:t>Calendrier</a:t>
                      </a:r>
                      <a:r>
                        <a:rPr lang="fr-FR" sz="1400" baseline="0" dirty="0">
                          <a:ln>
                            <a:noFill/>
                          </a:ln>
                          <a:solidFill>
                            <a:schemeClr val="bg1"/>
                          </a:solidFill>
                        </a:rPr>
                        <a:t> prévisionnel</a:t>
                      </a:r>
                      <a:endParaRPr lang="fr-FR" sz="1400" dirty="0">
                        <a:ln>
                          <a:noFill/>
                        </a:ln>
                        <a:solidFill>
                          <a:schemeClr val="bg1"/>
                        </a:solidFill>
                      </a:endParaRPr>
                    </a:p>
                  </a:txBody>
                  <a:tcPr anchor="ctr">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174805303"/>
                  </a:ext>
                </a:extLst>
              </a:tr>
            </a:tbl>
          </a:graphicData>
        </a:graphic>
      </p:graphicFrame>
      <p:graphicFrame>
        <p:nvGraphicFramePr>
          <p:cNvPr id="16" name="Tableau 15"/>
          <p:cNvGraphicFramePr>
            <a:graphicFrameLocks noGrp="1"/>
          </p:cNvGraphicFramePr>
          <p:nvPr>
            <p:extLst>
              <p:ext uri="{D42A27DB-BD31-4B8C-83A1-F6EECF244321}">
                <p14:modId xmlns:p14="http://schemas.microsoft.com/office/powerpoint/2010/main" val="375921151"/>
              </p:ext>
            </p:extLst>
          </p:nvPr>
        </p:nvGraphicFramePr>
        <p:xfrm>
          <a:off x="590189" y="1826846"/>
          <a:ext cx="11137508" cy="3416202"/>
        </p:xfrm>
        <a:graphic>
          <a:graphicData uri="http://schemas.openxmlformats.org/drawingml/2006/table">
            <a:tbl>
              <a:tblPr firstRow="1" bandRow="1">
                <a:tableStyleId>{073A0DAA-6AF3-43AB-8588-CEC1D06C72B9}</a:tableStyleId>
              </a:tblPr>
              <a:tblGrid>
                <a:gridCol w="1664208">
                  <a:extLst>
                    <a:ext uri="{9D8B030D-6E8A-4147-A177-3AD203B41FA5}">
                      <a16:colId xmlns:a16="http://schemas.microsoft.com/office/drawing/2014/main" val="2198575187"/>
                    </a:ext>
                  </a:extLst>
                </a:gridCol>
                <a:gridCol w="2834640">
                  <a:extLst>
                    <a:ext uri="{9D8B030D-6E8A-4147-A177-3AD203B41FA5}">
                      <a16:colId xmlns:a16="http://schemas.microsoft.com/office/drawing/2014/main" val="1509482020"/>
                    </a:ext>
                  </a:extLst>
                </a:gridCol>
                <a:gridCol w="5276088">
                  <a:extLst>
                    <a:ext uri="{9D8B030D-6E8A-4147-A177-3AD203B41FA5}">
                      <a16:colId xmlns:a16="http://schemas.microsoft.com/office/drawing/2014/main" val="2573453098"/>
                    </a:ext>
                  </a:extLst>
                </a:gridCol>
                <a:gridCol w="1362572">
                  <a:extLst>
                    <a:ext uri="{9D8B030D-6E8A-4147-A177-3AD203B41FA5}">
                      <a16:colId xmlns:a16="http://schemas.microsoft.com/office/drawing/2014/main" val="1472608954"/>
                    </a:ext>
                  </a:extLst>
                </a:gridCol>
              </a:tblGrid>
              <a:tr h="707150">
                <a:tc rowSpan="5">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marL="0" algn="l" defTabSz="914400" rtl="0" eaLnBrk="1" latinLnBrk="0" hangingPunct="1"/>
                      <a:r>
                        <a:rPr lang="fr-FR" sz="1400" b="0" kern="1200" dirty="0">
                          <a:solidFill>
                            <a:schemeClr val="dk1"/>
                          </a:solidFill>
                          <a:latin typeface="+mn-lt"/>
                          <a:ea typeface="+mn-ea"/>
                          <a:cs typeface="+mn-cs"/>
                        </a:rPr>
                        <a:t>SDSI convergents  - UGECAM 2024-2027 - CANSSM 2025-2027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400" b="0" kern="1200" dirty="0">
                          <a:solidFill>
                            <a:schemeClr val="dk1"/>
                          </a:solidFill>
                          <a:latin typeface="+mn-lt"/>
                          <a:ea typeface="+mn-ea"/>
                          <a:cs typeface="+mn-cs"/>
                        </a:rPr>
                        <a:t>Consolider l'état des lieux  outils / logiciels (applicatifs métiers communs, forces et faiblesses des SI...)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b="0" kern="1200" dirty="0">
                          <a:solidFill>
                            <a:schemeClr val="dk1"/>
                          </a:solidFill>
                          <a:latin typeface="+mn-lt"/>
                          <a:ea typeface="+mn-ea"/>
                          <a:cs typeface="+mn-cs"/>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2583026"/>
                  </a:ext>
                </a:extLst>
              </a:tr>
              <a:tr h="726133">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algn="l" defTabSz="914400" rtl="0" eaLnBrk="1" latinLnBrk="0" hangingPunct="1"/>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fr-FR" sz="1400" dirty="0"/>
                        <a:t>Identifier les véhicules contractuels, pistes de groupements dans une logique de rationalisation des moyens.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Fin</a:t>
                      </a:r>
                      <a:r>
                        <a:rPr lang="fr-FR" sz="1400" kern="1200" baseline="0" dirty="0">
                          <a:solidFill>
                            <a:schemeClr val="dk1"/>
                          </a:solidFill>
                          <a:latin typeface="+mn-lt"/>
                          <a:ea typeface="+mn-ea"/>
                          <a:cs typeface="+mn-cs"/>
                        </a:rPr>
                        <a:t> 2026</a:t>
                      </a: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0170119"/>
                  </a:ext>
                </a:extLst>
              </a:tr>
              <a:tr h="660973">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fr-FR" sz="1400" kern="1200" dirty="0">
                          <a:solidFill>
                            <a:schemeClr val="dk1"/>
                          </a:solidFill>
                          <a:latin typeface="+mn-lt"/>
                          <a:ea typeface="+mn-ea"/>
                          <a:cs typeface="+mn-cs"/>
                        </a:rPr>
                        <a:t>Identifier les sujets IA (métiers et supports)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Fin</a:t>
                      </a:r>
                      <a:r>
                        <a:rPr lang="fr-FR" sz="1400" kern="1200" baseline="0" dirty="0">
                          <a:solidFill>
                            <a:schemeClr val="dk1"/>
                          </a:solidFill>
                          <a:latin typeface="+mn-lt"/>
                          <a:ea typeface="+mn-ea"/>
                          <a:cs typeface="+mn-cs"/>
                        </a:rPr>
                        <a:t> 2026</a:t>
                      </a: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04823910"/>
                  </a:ext>
                </a:extLst>
              </a:tr>
              <a:tr h="660973">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fr-FR" sz="1400" kern="1200" dirty="0">
                          <a:solidFill>
                            <a:schemeClr val="dk1"/>
                          </a:solidFill>
                          <a:latin typeface="+mn-lt"/>
                          <a:ea typeface="+mn-ea"/>
                          <a:cs typeface="+mn-cs"/>
                        </a:rPr>
                        <a:t>Mettre en place des collaborations et des échanges : outillage, espaces partagés, quick </a:t>
                      </a:r>
                      <a:r>
                        <a:rPr lang="fr-FR" sz="1400" kern="1200" dirty="0" err="1">
                          <a:solidFill>
                            <a:schemeClr val="dk1"/>
                          </a:solidFill>
                          <a:latin typeface="+mn-lt"/>
                          <a:ea typeface="+mn-ea"/>
                          <a:cs typeface="+mn-cs"/>
                        </a:rPr>
                        <a:t>win</a:t>
                      </a:r>
                      <a:r>
                        <a:rPr lang="fr-FR" sz="1400" kern="1200" dirty="0">
                          <a:solidFill>
                            <a:schemeClr val="dk1"/>
                          </a:solidFill>
                          <a:latin typeface="+mn-lt"/>
                          <a:ea typeface="+mn-ea"/>
                          <a:cs typeface="+mn-cs"/>
                        </a:rPr>
                        <a:t>, chat, etc.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6446758"/>
                  </a:ext>
                </a:extLst>
              </a:tr>
              <a:tr h="660973">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latin typeface="+mn-lt"/>
                          <a:ea typeface="+mn-ea"/>
                          <a:cs typeface="+mn-cs"/>
                        </a:rPr>
                        <a:t>Stratégie de rapprochement (SDSI 2030)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just" defTabSz="914400" rtl="0" eaLnBrk="1" latinLnBrk="0" hangingPunct="1"/>
                      <a:r>
                        <a:rPr lang="fr-FR" sz="1400" kern="1200" dirty="0">
                          <a:solidFill>
                            <a:schemeClr val="dk1"/>
                          </a:solidFill>
                          <a:latin typeface="+mn-lt"/>
                          <a:ea typeface="+mn-ea"/>
                          <a:cs typeface="+mn-cs"/>
                        </a:rPr>
                        <a:t>Projeter</a:t>
                      </a:r>
                      <a:r>
                        <a:rPr lang="fr-FR" sz="1400" kern="1200" baseline="0" dirty="0">
                          <a:solidFill>
                            <a:schemeClr val="dk1"/>
                          </a:solidFill>
                          <a:latin typeface="+mn-lt"/>
                          <a:ea typeface="+mn-ea"/>
                          <a:cs typeface="+mn-cs"/>
                        </a:rPr>
                        <a:t> le SDSI commun aux deux opérateurs rapprochés</a:t>
                      </a:r>
                      <a:endParaRPr lang="fr-FR" sz="1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fr-FR" sz="1400" kern="1200" dirty="0">
                          <a:solidFill>
                            <a:schemeClr val="dk1"/>
                          </a:solidFill>
                          <a:latin typeface="+mn-lt"/>
                          <a:ea typeface="+mn-ea"/>
                          <a:cs typeface="+mn-cs"/>
                        </a:rPr>
                        <a:t>2027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7055668"/>
                  </a:ext>
                </a:extLst>
              </a:tr>
            </a:tbl>
          </a:graphicData>
        </a:graphic>
      </p:graphicFrame>
      <p:sp>
        <p:nvSpPr>
          <p:cNvPr id="11" name="ZoneTexte 10">
            <a:extLst>
              <a:ext uri="{FF2B5EF4-FFF2-40B4-BE49-F238E27FC236}">
                <a16:creationId xmlns:a16="http://schemas.microsoft.com/office/drawing/2014/main" id="{5520E867-54A8-5538-3A72-C7F47D906484}"/>
              </a:ext>
            </a:extLst>
          </p:cNvPr>
          <p:cNvSpPr txBox="1"/>
          <p:nvPr/>
        </p:nvSpPr>
        <p:spPr>
          <a:xfrm>
            <a:off x="718523" y="3594725"/>
            <a:ext cx="143909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400" dirty="0">
                <a:solidFill>
                  <a:schemeClr val="dk1"/>
                </a:solidFill>
              </a:rPr>
              <a:t>4 - Système </a:t>
            </a:r>
          </a:p>
          <a:p>
            <a:pPr algn="ctr"/>
            <a:r>
              <a:rPr lang="fr-FR" sz="1400" dirty="0">
                <a:solidFill>
                  <a:schemeClr val="dk1"/>
                </a:solidFill>
              </a:rPr>
              <a:t>d'informations</a:t>
            </a:r>
          </a:p>
        </p:txBody>
      </p:sp>
      <p:pic>
        <p:nvPicPr>
          <p:cNvPr id="12" name="Image 11" descr="Une image contenant capture d’écran, conception, Graphique, Police&#10;&#10;Le contenu généré par l’IA peut être incorrect.">
            <a:extLst>
              <a:ext uri="{FF2B5EF4-FFF2-40B4-BE49-F238E27FC236}">
                <a16:creationId xmlns:a16="http://schemas.microsoft.com/office/drawing/2014/main" id="{290A53E2-1677-02B8-1ED2-13652330063C}"/>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Lst>
          </a:blip>
          <a:stretch>
            <a:fillRect/>
          </a:stretch>
        </p:blipFill>
        <p:spPr bwMode="auto">
          <a:xfrm>
            <a:off x="932219" y="2627191"/>
            <a:ext cx="885205" cy="705643"/>
          </a:xfrm>
          <a:prstGeom prst="rect">
            <a:avLst/>
          </a:prstGeom>
        </p:spPr>
      </p:pic>
    </p:spTree>
    <p:extLst>
      <p:ext uri="{BB962C8B-B14F-4D97-AF65-F5344CB8AC3E}">
        <p14:creationId xmlns:p14="http://schemas.microsoft.com/office/powerpoint/2010/main" val="3351750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7"/>
          <p:cNvSpPr>
            <a:spLocks noGrp="1"/>
          </p:cNvSpPr>
          <p:nvPr>
            <p:ph type="body" sz="quarter" idx="13"/>
          </p:nvPr>
        </p:nvSpPr>
        <p:spPr>
          <a:xfrm>
            <a:off x="590188" y="1740489"/>
            <a:ext cx="11123392" cy="1658031"/>
          </a:xfrm>
        </p:spPr>
        <p:txBody>
          <a:bodyPr/>
          <a:lstStyle/>
          <a:p>
            <a:pPr marL="540000">
              <a:lnSpc>
                <a:spcPct val="100000"/>
              </a:lnSpc>
              <a:spcAft>
                <a:spcPts val="0"/>
              </a:spcAft>
              <a:defRPr/>
            </a:pPr>
            <a:endParaRPr lang="fr-FR" sz="1600" dirty="0"/>
          </a:p>
          <a:p>
            <a:pPr marL="540000">
              <a:lnSpc>
                <a:spcPct val="100000"/>
              </a:lnSpc>
              <a:spcAft>
                <a:spcPts val="0"/>
              </a:spcAft>
              <a:defRPr/>
            </a:pPr>
            <a:endParaRPr lang="fr-FR" altLang="fr-FR" sz="1600" dirty="0">
              <a:solidFill>
                <a:srgbClr val="FF0000"/>
              </a:solidFill>
            </a:endParaRPr>
          </a:p>
          <a:p>
            <a:pPr>
              <a:spcAft>
                <a:spcPts val="0"/>
              </a:spcAft>
            </a:pPr>
            <a:endParaRPr lang="fr-FR" altLang="fr-FR" sz="1600" b="1" dirty="0">
              <a:solidFill>
                <a:schemeClr val="tx1"/>
              </a:solidFill>
            </a:endParaRPr>
          </a:p>
          <a:p>
            <a:pPr>
              <a:buFontTx/>
              <a:buChar char="-"/>
              <a:defRPr/>
            </a:pPr>
            <a:endParaRPr lang="fr-FR" altLang="fr-FR" sz="2000" dirty="0">
              <a:solidFill>
                <a:srgbClr val="002060"/>
              </a:solidFill>
            </a:endParaRPr>
          </a:p>
          <a:p>
            <a:endParaRPr lang="fr-FR" dirty="0"/>
          </a:p>
        </p:txBody>
      </p:sp>
      <p:sp>
        <p:nvSpPr>
          <p:cNvPr id="5" name="Espace réservé du numéro de diapositive 4"/>
          <p:cNvSpPr>
            <a:spLocks noGrp="1"/>
          </p:cNvSpPr>
          <p:nvPr>
            <p:ph type="sldNum" sz="quarter" idx="15"/>
          </p:nvPr>
        </p:nvSpPr>
        <p:spPr/>
        <p:txBody>
          <a:bodyPr/>
          <a:lstStyle/>
          <a:p>
            <a:fld id="{975A587B-5814-4D9B-9598-FE9CB954CB01}" type="slidenum">
              <a:rPr lang="fr-FR" smtClean="0"/>
              <a:pPr/>
              <a:t>7</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22210" y="5920033"/>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8" y="92646"/>
            <a:ext cx="10885532"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Calibri" panose="020F0502020204030204" pitchFamily="34" charset="0"/>
                <a:cs typeface="Calibri" panose="020F0502020204030204" pitchFamily="34" charset="0"/>
              </a:rPr>
              <a:t>2 - LES COLLABORATIONS NATIONALES</a:t>
            </a:r>
          </a:p>
        </p:txBody>
      </p:sp>
      <p:sp>
        <p:nvSpPr>
          <p:cNvPr id="27" name="Rectangle 26">
            <a:extLst>
              <a:ext uri="{FF2B5EF4-FFF2-40B4-BE49-F238E27FC236}">
                <a16:creationId xmlns:a16="http://schemas.microsoft.com/office/drawing/2014/main" id="{109E9285-9C2B-416F-DF17-791197DB5352}"/>
              </a:ext>
            </a:extLst>
          </p:cNvPr>
          <p:cNvSpPr/>
          <p:nvPr/>
        </p:nvSpPr>
        <p:spPr>
          <a:xfrm>
            <a:off x="130747" y="4379629"/>
            <a:ext cx="4314825" cy="1603693"/>
          </a:xfrm>
          <a:prstGeom prst="rect">
            <a:avLst/>
          </a:prstGeom>
          <a:solidFill>
            <a:schemeClr val="tx1">
              <a:lumMod val="20000"/>
              <a:lumOff val="80000"/>
            </a:schemeClr>
          </a:solid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27">
            <a:extLst>
              <a:ext uri="{FF2B5EF4-FFF2-40B4-BE49-F238E27FC236}">
                <a16:creationId xmlns:a16="http://schemas.microsoft.com/office/drawing/2014/main" id="{24AD997D-49F4-617A-4EF6-0DA9A0713700}"/>
              </a:ext>
            </a:extLst>
          </p:cNvPr>
          <p:cNvSpPr/>
          <p:nvPr/>
        </p:nvSpPr>
        <p:spPr>
          <a:xfrm>
            <a:off x="102870" y="1074922"/>
            <a:ext cx="4314825" cy="1533525"/>
          </a:xfrm>
          <a:prstGeom prst="rect">
            <a:avLst/>
          </a:prstGeom>
          <a:solidFill>
            <a:schemeClr val="tx1">
              <a:lumMod val="20000"/>
              <a:lumOff val="80000"/>
            </a:schemeClr>
          </a:solid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a:extLst>
              <a:ext uri="{FF2B5EF4-FFF2-40B4-BE49-F238E27FC236}">
                <a16:creationId xmlns:a16="http://schemas.microsoft.com/office/drawing/2014/main" id="{59C6B112-8A9B-3A00-9DD4-741BDC79B9BB}"/>
              </a:ext>
            </a:extLst>
          </p:cNvPr>
          <p:cNvSpPr/>
          <p:nvPr/>
        </p:nvSpPr>
        <p:spPr>
          <a:xfrm>
            <a:off x="130747" y="2721598"/>
            <a:ext cx="4314825" cy="1390650"/>
          </a:xfrm>
          <a:prstGeom prst="rect">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a:extLst>
              <a:ext uri="{FF2B5EF4-FFF2-40B4-BE49-F238E27FC236}">
                <a16:creationId xmlns:a16="http://schemas.microsoft.com/office/drawing/2014/main" id="{7586F644-CE41-2D12-EA5A-6DBA5D60AE8A}"/>
              </a:ext>
            </a:extLst>
          </p:cNvPr>
          <p:cNvSpPr/>
          <p:nvPr/>
        </p:nvSpPr>
        <p:spPr>
          <a:xfrm>
            <a:off x="4568698" y="4409217"/>
            <a:ext cx="6962775" cy="1561937"/>
          </a:xfrm>
          <a:prstGeom prst="rect">
            <a:avLst/>
          </a:prstGeom>
          <a:no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ZoneTexte 33">
            <a:extLst>
              <a:ext uri="{FF2B5EF4-FFF2-40B4-BE49-F238E27FC236}">
                <a16:creationId xmlns:a16="http://schemas.microsoft.com/office/drawing/2014/main" id="{17737E59-D600-96F7-ABBE-0D38602A7381}"/>
              </a:ext>
            </a:extLst>
          </p:cNvPr>
          <p:cNvSpPr txBox="1"/>
          <p:nvPr/>
        </p:nvSpPr>
        <p:spPr>
          <a:xfrm>
            <a:off x="4740149" y="2741257"/>
            <a:ext cx="6619875" cy="1292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300" b="1" dirty="0">
                <a:solidFill>
                  <a:schemeClr val="tx1">
                    <a:lumMod val="50000"/>
                  </a:schemeClr>
                </a:solidFill>
                <a:cs typeface="Arial"/>
              </a:rPr>
              <a:t>Mise en place d’une comitologie FILIERIS/UGECAM sur le volet SI : </a:t>
            </a:r>
            <a:endParaRPr lang="en-US" sz="1300" dirty="0">
              <a:solidFill>
                <a:srgbClr val="0C419A"/>
              </a:solidFill>
              <a:cs typeface="Arial"/>
            </a:endParaRPr>
          </a:p>
          <a:p>
            <a:pPr marL="285750" indent="-285750">
              <a:buFont typeface="Arial,Sans-Serif"/>
              <a:buChar char="•"/>
            </a:pPr>
            <a:r>
              <a:rPr lang="fr-FR" sz="1300" b="1" dirty="0">
                <a:solidFill>
                  <a:schemeClr val="tx1">
                    <a:lumMod val="50000"/>
                  </a:schemeClr>
                </a:solidFill>
                <a:cs typeface="Arial"/>
              </a:rPr>
              <a:t>Réglementaire : Archivage légal, Ségur, RGPD ;</a:t>
            </a:r>
            <a:endParaRPr lang="fr-FR" sz="1300" dirty="0">
              <a:solidFill>
                <a:srgbClr val="0C419A"/>
              </a:solidFill>
              <a:cs typeface="Arial"/>
            </a:endParaRPr>
          </a:p>
          <a:p>
            <a:pPr marL="285750" indent="-285750">
              <a:buFont typeface="Arial,Sans-Serif"/>
              <a:buChar char="•"/>
            </a:pPr>
            <a:r>
              <a:rPr lang="fr-FR" sz="1300" b="1" dirty="0">
                <a:solidFill>
                  <a:schemeClr val="tx1">
                    <a:lumMod val="50000"/>
                  </a:schemeClr>
                </a:solidFill>
                <a:cs typeface="Arial"/>
              </a:rPr>
              <a:t>Sécurité : CARE D2, 2FA, PSSI, PCA PRA ;</a:t>
            </a:r>
            <a:endParaRPr lang="fr-FR" sz="1300" dirty="0">
              <a:solidFill>
                <a:srgbClr val="0C419A"/>
              </a:solidFill>
              <a:cs typeface="Arial"/>
            </a:endParaRPr>
          </a:p>
          <a:p>
            <a:pPr marL="285750" indent="-285750">
              <a:buFont typeface="Arial,Sans-Serif"/>
              <a:buChar char="•"/>
            </a:pPr>
            <a:r>
              <a:rPr lang="fr-FR" sz="1300" b="1" dirty="0">
                <a:solidFill>
                  <a:schemeClr val="tx1">
                    <a:lumMod val="50000"/>
                  </a:schemeClr>
                </a:solidFill>
                <a:cs typeface="Arial"/>
              </a:rPr>
              <a:t>Applicatifs : DPI HM, support informatique, SIRH ;</a:t>
            </a:r>
            <a:endParaRPr lang="fr-FR" sz="1300" dirty="0">
              <a:solidFill>
                <a:srgbClr val="0C419A"/>
              </a:solidFill>
              <a:cs typeface="Arial"/>
            </a:endParaRPr>
          </a:p>
          <a:p>
            <a:pPr marL="285750" indent="-285750">
              <a:buFont typeface="Arial,Sans-Serif"/>
              <a:buChar char="•"/>
            </a:pPr>
            <a:r>
              <a:rPr lang="fr-FR" sz="1300" b="1" dirty="0">
                <a:solidFill>
                  <a:schemeClr val="tx1">
                    <a:lumMod val="50000"/>
                  </a:schemeClr>
                </a:solidFill>
                <a:cs typeface="Arial"/>
              </a:rPr>
              <a:t>Performance : DATA BI, Outils collaboratif, IA ;</a:t>
            </a:r>
            <a:endParaRPr lang="fr-FR" sz="1300" dirty="0">
              <a:solidFill>
                <a:srgbClr val="0C419A"/>
              </a:solidFill>
              <a:cs typeface="Arial"/>
            </a:endParaRPr>
          </a:p>
          <a:p>
            <a:pPr marL="285750" indent="-285750">
              <a:buFont typeface="Arial,Sans-Serif"/>
              <a:buChar char="•"/>
            </a:pPr>
            <a:r>
              <a:rPr lang="fr-FR" sz="1300" b="1" dirty="0">
                <a:solidFill>
                  <a:schemeClr val="tx1">
                    <a:lumMod val="50000"/>
                  </a:schemeClr>
                </a:solidFill>
                <a:cs typeface="Arial"/>
              </a:rPr>
              <a:t>Achats : Procédures achat, marchés disponibles centrale d’achat, CDC.</a:t>
            </a:r>
            <a:endParaRPr lang="fr-FR" dirty="0"/>
          </a:p>
        </p:txBody>
      </p:sp>
      <p:sp>
        <p:nvSpPr>
          <p:cNvPr id="35" name="Rectangle 34">
            <a:extLst>
              <a:ext uri="{FF2B5EF4-FFF2-40B4-BE49-F238E27FC236}">
                <a16:creationId xmlns:a16="http://schemas.microsoft.com/office/drawing/2014/main" id="{DED960B8-7785-52A2-C070-978ACD151D8F}"/>
              </a:ext>
            </a:extLst>
          </p:cNvPr>
          <p:cNvSpPr/>
          <p:nvPr/>
        </p:nvSpPr>
        <p:spPr>
          <a:xfrm>
            <a:off x="4568698" y="1055124"/>
            <a:ext cx="6962775" cy="1533525"/>
          </a:xfrm>
          <a:prstGeom prst="rect">
            <a:avLst/>
          </a:prstGeom>
          <a:no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ZoneTexte 35">
            <a:extLst>
              <a:ext uri="{FF2B5EF4-FFF2-40B4-BE49-F238E27FC236}">
                <a16:creationId xmlns:a16="http://schemas.microsoft.com/office/drawing/2014/main" id="{F94FB307-E00F-11B1-77FC-26A2281313B4}"/>
              </a:ext>
            </a:extLst>
          </p:cNvPr>
          <p:cNvSpPr txBox="1"/>
          <p:nvPr/>
        </p:nvSpPr>
        <p:spPr>
          <a:xfrm>
            <a:off x="4640135" y="1281654"/>
            <a:ext cx="6819900" cy="10926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Arial"/>
              <a:buChar char="•"/>
            </a:pPr>
            <a:r>
              <a:rPr lang="fr-FR" sz="1300" b="1" dirty="0">
                <a:solidFill>
                  <a:schemeClr val="tx1">
                    <a:lumMod val="50000"/>
                  </a:schemeClr>
                </a:solidFill>
                <a:cs typeface="Arial"/>
              </a:rPr>
              <a:t>Participation de représentants FILIERIS aux événements métiers nationaux autour des activités SMR notamment ;</a:t>
            </a:r>
            <a:endParaRPr lang="en-US" sz="1300" dirty="0">
              <a:solidFill>
                <a:schemeClr val="tx1">
                  <a:lumMod val="50000"/>
                </a:schemeClr>
              </a:solidFill>
              <a:cs typeface="Arial"/>
            </a:endParaRPr>
          </a:p>
          <a:p>
            <a:pPr marL="285750" indent="-285750" algn="just">
              <a:buFont typeface="Arial"/>
              <a:buChar char="•"/>
            </a:pPr>
            <a:endParaRPr lang="fr-FR" sz="1300" dirty="0">
              <a:solidFill>
                <a:srgbClr val="0C419A"/>
              </a:solidFill>
              <a:cs typeface="Arial"/>
            </a:endParaRPr>
          </a:p>
          <a:p>
            <a:pPr marL="285750" indent="-285750" algn="just">
              <a:buFont typeface="Arial"/>
              <a:buChar char="•"/>
            </a:pPr>
            <a:r>
              <a:rPr lang="fr-FR" sz="1300" b="1" dirty="0">
                <a:solidFill>
                  <a:schemeClr val="tx1">
                    <a:lumMod val="50000"/>
                  </a:schemeClr>
                </a:solidFill>
                <a:cs typeface="Arial"/>
              </a:rPr>
              <a:t>Intégration aux comités stratégiques métiers du groupe UGECAM, notamment le COSTRAT des centres de santé.</a:t>
            </a:r>
            <a:endParaRPr lang="fr-FR" dirty="0">
              <a:cs typeface="Arial" panose="020B0604020202020204"/>
            </a:endParaRPr>
          </a:p>
        </p:txBody>
      </p:sp>
      <p:sp>
        <p:nvSpPr>
          <p:cNvPr id="37" name="Rectangle 36">
            <a:extLst>
              <a:ext uri="{FF2B5EF4-FFF2-40B4-BE49-F238E27FC236}">
                <a16:creationId xmlns:a16="http://schemas.microsoft.com/office/drawing/2014/main" id="{F1EFC2A1-7D1A-D67D-C175-90D9B4B1F6FC}"/>
              </a:ext>
            </a:extLst>
          </p:cNvPr>
          <p:cNvSpPr/>
          <p:nvPr/>
        </p:nvSpPr>
        <p:spPr>
          <a:xfrm>
            <a:off x="4585388" y="2726461"/>
            <a:ext cx="6962775" cy="1409700"/>
          </a:xfrm>
          <a:prstGeom prst="rect">
            <a:avLst/>
          </a:prstGeom>
          <a:no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38">
            <a:extLst>
              <a:ext uri="{FF2B5EF4-FFF2-40B4-BE49-F238E27FC236}">
                <a16:creationId xmlns:a16="http://schemas.microsoft.com/office/drawing/2014/main" id="{5520E867-54A8-5538-3A72-C7F47D906484}"/>
              </a:ext>
            </a:extLst>
          </p:cNvPr>
          <p:cNvSpPr txBox="1"/>
          <p:nvPr/>
        </p:nvSpPr>
        <p:spPr>
          <a:xfrm>
            <a:off x="1353357" y="3264523"/>
            <a:ext cx="22860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400" b="1">
                <a:solidFill>
                  <a:schemeClr val="tx1">
                    <a:lumMod val="50000"/>
                  </a:schemeClr>
                </a:solidFill>
                <a:cs typeface="Arial"/>
              </a:rPr>
              <a:t>Système d'informations</a:t>
            </a:r>
            <a:endParaRPr lang="fr-FR" sz="1400" b="1" dirty="0">
              <a:solidFill>
                <a:schemeClr val="tx1">
                  <a:lumMod val="50000"/>
                </a:schemeClr>
              </a:solidFill>
              <a:cs typeface="Arial"/>
            </a:endParaRPr>
          </a:p>
        </p:txBody>
      </p:sp>
      <p:sp>
        <p:nvSpPr>
          <p:cNvPr id="40" name="ZoneTexte 39">
            <a:extLst>
              <a:ext uri="{FF2B5EF4-FFF2-40B4-BE49-F238E27FC236}">
                <a16:creationId xmlns:a16="http://schemas.microsoft.com/office/drawing/2014/main" id="{9F99AF85-7B45-C8F9-C64F-CC97343331D5}"/>
              </a:ext>
            </a:extLst>
          </p:cNvPr>
          <p:cNvSpPr txBox="1"/>
          <p:nvPr/>
        </p:nvSpPr>
        <p:spPr>
          <a:xfrm>
            <a:off x="1160145" y="1736910"/>
            <a:ext cx="310515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400" b="1" dirty="0">
                <a:solidFill>
                  <a:schemeClr val="tx1">
                    <a:lumMod val="50000"/>
                  </a:schemeClr>
                </a:solidFill>
                <a:cs typeface="Arial"/>
              </a:rPr>
              <a:t>Offre de soins et médico-sociales</a:t>
            </a:r>
          </a:p>
        </p:txBody>
      </p:sp>
      <p:sp>
        <p:nvSpPr>
          <p:cNvPr id="41" name="ZoneTexte 40">
            <a:extLst>
              <a:ext uri="{FF2B5EF4-FFF2-40B4-BE49-F238E27FC236}">
                <a16:creationId xmlns:a16="http://schemas.microsoft.com/office/drawing/2014/main" id="{31AC8891-0E6C-51F9-9CB3-11934EB0D0FA}"/>
              </a:ext>
            </a:extLst>
          </p:cNvPr>
          <p:cNvSpPr txBox="1"/>
          <p:nvPr/>
        </p:nvSpPr>
        <p:spPr>
          <a:xfrm>
            <a:off x="1401985" y="5027586"/>
            <a:ext cx="310515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400" b="1" dirty="0">
                <a:solidFill>
                  <a:schemeClr val="tx1">
                    <a:lumMod val="50000"/>
                  </a:schemeClr>
                </a:solidFill>
                <a:cs typeface="Arial"/>
              </a:rPr>
              <a:t>Communication</a:t>
            </a:r>
          </a:p>
        </p:txBody>
      </p:sp>
      <p:sp>
        <p:nvSpPr>
          <p:cNvPr id="42" name="ZoneTexte 41">
            <a:extLst>
              <a:ext uri="{FF2B5EF4-FFF2-40B4-BE49-F238E27FC236}">
                <a16:creationId xmlns:a16="http://schemas.microsoft.com/office/drawing/2014/main" id="{4774BAE9-5FE2-7D7A-CDE5-4BF3B0CF5ED7}"/>
              </a:ext>
            </a:extLst>
          </p:cNvPr>
          <p:cNvSpPr txBox="1"/>
          <p:nvPr/>
        </p:nvSpPr>
        <p:spPr>
          <a:xfrm>
            <a:off x="1747266" y="581501"/>
            <a:ext cx="124777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i="0" u="sng" baseline="0" dirty="0">
                <a:solidFill>
                  <a:srgbClr val="06204D"/>
                </a:solidFill>
                <a:latin typeface="Arial"/>
              </a:rPr>
              <a:t>Domaine</a:t>
            </a:r>
            <a:r>
              <a:rPr lang="fr-FR" sz="1800" b="1" i="0" baseline="0" dirty="0">
                <a:solidFill>
                  <a:srgbClr val="06204D"/>
                </a:solidFill>
                <a:latin typeface="Arial"/>
              </a:rPr>
              <a:t> </a:t>
            </a:r>
            <a:endParaRPr lang="fr-FR" dirty="0"/>
          </a:p>
          <a:p>
            <a:pPr algn="ctr"/>
            <a:endParaRPr lang="fr-FR" dirty="0"/>
          </a:p>
        </p:txBody>
      </p:sp>
      <p:sp>
        <p:nvSpPr>
          <p:cNvPr id="43" name="ZoneTexte 42">
            <a:extLst>
              <a:ext uri="{FF2B5EF4-FFF2-40B4-BE49-F238E27FC236}">
                <a16:creationId xmlns:a16="http://schemas.microsoft.com/office/drawing/2014/main" id="{FDF4D62A-C865-1658-2E73-F182936941D4}"/>
              </a:ext>
            </a:extLst>
          </p:cNvPr>
          <p:cNvSpPr txBox="1"/>
          <p:nvPr/>
        </p:nvSpPr>
        <p:spPr>
          <a:xfrm>
            <a:off x="6204966" y="620527"/>
            <a:ext cx="340995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u="sng" dirty="0">
                <a:solidFill>
                  <a:srgbClr val="06204D"/>
                </a:solidFill>
                <a:latin typeface="Arial"/>
              </a:rPr>
              <a:t>Sujets de collaboration</a:t>
            </a:r>
            <a:endParaRPr lang="fr-FR" b="1" dirty="0">
              <a:solidFill>
                <a:srgbClr val="06204D"/>
              </a:solidFill>
              <a:cs typeface="Arial"/>
            </a:endParaRPr>
          </a:p>
          <a:p>
            <a:pPr algn="ctr"/>
            <a:endParaRPr lang="fr-FR" dirty="0"/>
          </a:p>
        </p:txBody>
      </p:sp>
      <p:pic>
        <p:nvPicPr>
          <p:cNvPr id="44" name="Image 43" descr="Une image contenant capture d’écran, conception, Graphique, Police&#10;&#10;Le contenu généré par l’IA peut être incorrect.">
            <a:extLst>
              <a:ext uri="{FF2B5EF4-FFF2-40B4-BE49-F238E27FC236}">
                <a16:creationId xmlns:a16="http://schemas.microsoft.com/office/drawing/2014/main" id="{290A53E2-1677-02B8-1ED2-13652330063C}"/>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Lst>
          </a:blip>
          <a:stretch>
            <a:fillRect/>
          </a:stretch>
        </p:blipFill>
        <p:spPr bwMode="auto">
          <a:xfrm>
            <a:off x="336349" y="3071978"/>
            <a:ext cx="792763" cy="738298"/>
          </a:xfrm>
          <a:prstGeom prst="rect">
            <a:avLst/>
          </a:prstGeom>
        </p:spPr>
      </p:pic>
      <p:pic>
        <p:nvPicPr>
          <p:cNvPr id="45" name="Image 44" descr="Une image contenant capture d’écran&#10;&#10;Le contenu généré par l’IA peut être incorrect.">
            <a:extLst>
              <a:ext uri="{FF2B5EF4-FFF2-40B4-BE49-F238E27FC236}">
                <a16:creationId xmlns:a16="http://schemas.microsoft.com/office/drawing/2014/main" id="{86813027-F068-72E5-C58D-587639C5F516}"/>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Lst>
          </a:blip>
          <a:stretch>
            <a:fillRect/>
          </a:stretch>
        </p:blipFill>
        <p:spPr>
          <a:xfrm>
            <a:off x="234154" y="1435274"/>
            <a:ext cx="859611" cy="774259"/>
          </a:xfrm>
          <a:prstGeom prst="rect">
            <a:avLst/>
          </a:prstGeom>
        </p:spPr>
      </p:pic>
      <p:pic>
        <p:nvPicPr>
          <p:cNvPr id="46" name="Image 45" descr="Une image contenant capture d’écran, dessin humoristique, clipart, Graphique&#10;&#10;Le contenu généré par l’IA peut être incorrect.">
            <a:extLst>
              <a:ext uri="{FF2B5EF4-FFF2-40B4-BE49-F238E27FC236}">
                <a16:creationId xmlns:a16="http://schemas.microsoft.com/office/drawing/2014/main" id="{33B729EE-E182-0DDA-B46E-0FB7C8AB6BD6}"/>
              </a:ext>
            </a:extLst>
          </p:cNvPr>
          <p:cNvPicPr>
            <a:picLocks noChangeAspect="1"/>
          </p:cNvPicPr>
          <p:nvPr/>
        </p:nvPicPr>
        <p:blipFill>
          <a:blip r:embed="rId8">
            <a:extLst>
              <a:ext uri="{BEBA8EAE-BF5A-486C-A8C5-ECC9F3942E4B}">
                <a14:imgProps xmlns:a14="http://schemas.microsoft.com/office/drawing/2010/main">
                  <a14:imgLayer r:embed="rId9">
                    <a14:imgEffect>
                      <a14:backgroundRemoval t="10000" b="90000" l="10000" r="90000"/>
                    </a14:imgEffect>
                  </a14:imgLayer>
                </a14:imgProps>
              </a:ext>
            </a:extLst>
          </a:blip>
          <a:stretch>
            <a:fillRect/>
          </a:stretch>
        </p:blipFill>
        <p:spPr>
          <a:xfrm>
            <a:off x="380438" y="4730118"/>
            <a:ext cx="868298" cy="866094"/>
          </a:xfrm>
          <a:prstGeom prst="rect">
            <a:avLst/>
          </a:prstGeom>
        </p:spPr>
      </p:pic>
      <p:sp>
        <p:nvSpPr>
          <p:cNvPr id="7" name="Rectangle 6"/>
          <p:cNvSpPr/>
          <p:nvPr/>
        </p:nvSpPr>
        <p:spPr>
          <a:xfrm>
            <a:off x="4655820" y="4427317"/>
            <a:ext cx="6609588" cy="1492716"/>
          </a:xfrm>
          <a:prstGeom prst="rect">
            <a:avLst/>
          </a:prstGeom>
        </p:spPr>
        <p:txBody>
          <a:bodyPr wrap="square">
            <a:spAutoFit/>
          </a:bodyPr>
          <a:lstStyle/>
          <a:p>
            <a:r>
              <a:rPr lang="fr-FR" sz="1300" b="1" dirty="0">
                <a:solidFill>
                  <a:schemeClr val="tx1">
                    <a:lumMod val="50000"/>
                  </a:schemeClr>
                </a:solidFill>
                <a:cs typeface="Arial"/>
              </a:rPr>
              <a:t>Mise en place d'un comité éditorial</a:t>
            </a:r>
          </a:p>
          <a:p>
            <a:pPr marL="265113" indent="-265113">
              <a:buFont typeface="Arial,Sans-Serif"/>
              <a:buChar char="•"/>
            </a:pPr>
            <a:r>
              <a:rPr lang="fr-FR" sz="1300" b="1" dirty="0">
                <a:solidFill>
                  <a:schemeClr val="tx1">
                    <a:lumMod val="50000"/>
                  </a:schemeClr>
                </a:solidFill>
                <a:cs typeface="Arial"/>
              </a:rPr>
              <a:t>Actions de communication ; </a:t>
            </a:r>
          </a:p>
          <a:p>
            <a:pPr marL="265113" indent="-265113">
              <a:buFont typeface="Arial,Sans-Serif"/>
              <a:buChar char="•"/>
            </a:pPr>
            <a:r>
              <a:rPr lang="fr-FR" sz="1300" b="1" dirty="0">
                <a:solidFill>
                  <a:schemeClr val="tx1">
                    <a:lumMod val="50000"/>
                  </a:schemeClr>
                </a:solidFill>
                <a:cs typeface="Arial"/>
              </a:rPr>
              <a:t>Présenter l’offre des deux opérateurs : ressemblance ≠   complémentarité ;</a:t>
            </a:r>
          </a:p>
          <a:p>
            <a:pPr marL="265113" indent="-265113">
              <a:buFont typeface="Arial,Sans-Serif"/>
              <a:buChar char="•"/>
            </a:pPr>
            <a:r>
              <a:rPr lang="fr-FR" sz="1300" b="1" dirty="0">
                <a:solidFill>
                  <a:schemeClr val="tx1">
                    <a:lumMod val="50000"/>
                  </a:schemeClr>
                </a:solidFill>
                <a:cs typeface="Arial"/>
              </a:rPr>
              <a:t>Mettre en avant les coopérations, les collaborations en région et les collaborations nationales ; </a:t>
            </a:r>
          </a:p>
          <a:p>
            <a:pPr marL="265113" indent="-265113">
              <a:buFont typeface="Arial,Sans-Serif"/>
              <a:buChar char="•"/>
            </a:pPr>
            <a:r>
              <a:rPr lang="fr-FR" sz="1300" b="1" dirty="0">
                <a:solidFill>
                  <a:schemeClr val="tx1">
                    <a:lumMod val="50000"/>
                  </a:schemeClr>
                </a:solidFill>
                <a:cs typeface="Arial"/>
              </a:rPr>
              <a:t>La mise en place des comités stratégiques et les sujets d’échanges ;</a:t>
            </a:r>
          </a:p>
          <a:p>
            <a:pPr marL="265113" indent="-265113">
              <a:buFont typeface="Arial,Sans-Serif"/>
              <a:buChar char="•"/>
            </a:pPr>
            <a:r>
              <a:rPr lang="fr-FR" sz="1300" b="1" dirty="0">
                <a:solidFill>
                  <a:schemeClr val="tx1">
                    <a:lumMod val="50000"/>
                  </a:schemeClr>
                </a:solidFill>
                <a:cs typeface="Arial"/>
              </a:rPr>
              <a:t>Présenter le projet : phase de prise de connaissance mutuelle.</a:t>
            </a:r>
          </a:p>
        </p:txBody>
      </p:sp>
    </p:spTree>
    <p:extLst>
      <p:ext uri="{BB962C8B-B14F-4D97-AF65-F5344CB8AC3E}">
        <p14:creationId xmlns:p14="http://schemas.microsoft.com/office/powerpoint/2010/main" val="2545326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7"/>
          <p:cNvSpPr>
            <a:spLocks noGrp="1"/>
          </p:cNvSpPr>
          <p:nvPr>
            <p:ph type="body" sz="quarter" idx="13"/>
          </p:nvPr>
        </p:nvSpPr>
        <p:spPr>
          <a:xfrm>
            <a:off x="590188" y="1740489"/>
            <a:ext cx="11123392" cy="1658031"/>
          </a:xfrm>
        </p:spPr>
        <p:txBody>
          <a:bodyPr/>
          <a:lstStyle/>
          <a:p>
            <a:pPr marL="540000">
              <a:lnSpc>
                <a:spcPct val="100000"/>
              </a:lnSpc>
              <a:spcAft>
                <a:spcPts val="0"/>
              </a:spcAft>
              <a:defRPr/>
            </a:pPr>
            <a:endParaRPr lang="fr-FR" sz="1600" dirty="0"/>
          </a:p>
          <a:p>
            <a:pPr marL="540000">
              <a:lnSpc>
                <a:spcPct val="100000"/>
              </a:lnSpc>
              <a:spcAft>
                <a:spcPts val="0"/>
              </a:spcAft>
              <a:defRPr/>
            </a:pPr>
            <a:endParaRPr lang="fr-FR" altLang="fr-FR" sz="1600" dirty="0">
              <a:solidFill>
                <a:srgbClr val="FF0000"/>
              </a:solidFill>
            </a:endParaRPr>
          </a:p>
          <a:p>
            <a:pPr>
              <a:spcAft>
                <a:spcPts val="0"/>
              </a:spcAft>
            </a:pPr>
            <a:endParaRPr lang="fr-FR" altLang="fr-FR" sz="1600" b="1" dirty="0">
              <a:solidFill>
                <a:schemeClr val="tx1"/>
              </a:solidFill>
            </a:endParaRPr>
          </a:p>
          <a:p>
            <a:pPr>
              <a:buFontTx/>
              <a:buChar char="-"/>
              <a:defRPr/>
            </a:pPr>
            <a:endParaRPr lang="fr-FR" altLang="fr-FR" sz="2000" dirty="0">
              <a:solidFill>
                <a:srgbClr val="002060"/>
              </a:solidFill>
            </a:endParaRPr>
          </a:p>
          <a:p>
            <a:endParaRPr lang="fr-FR" dirty="0"/>
          </a:p>
        </p:txBody>
      </p:sp>
      <p:sp>
        <p:nvSpPr>
          <p:cNvPr id="5" name="Espace réservé du numéro de diapositive 4"/>
          <p:cNvSpPr>
            <a:spLocks noGrp="1"/>
          </p:cNvSpPr>
          <p:nvPr>
            <p:ph type="sldNum" sz="quarter" idx="15"/>
          </p:nvPr>
        </p:nvSpPr>
        <p:spPr/>
        <p:txBody>
          <a:bodyPr/>
          <a:lstStyle/>
          <a:p>
            <a:fld id="{975A587B-5814-4D9B-9598-FE9CB954CB01}" type="slidenum">
              <a:rPr lang="fr-FR" smtClean="0"/>
              <a:pPr/>
              <a:t>8</a:t>
            </a:fld>
            <a:endParaRPr lang="fr-F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rcRect l="7005" t="13353" r="8195" b="5195"/>
          <a:stretch/>
        </p:blipFill>
        <p:spPr>
          <a:xfrm>
            <a:off x="8003922" y="5885568"/>
            <a:ext cx="1432875" cy="688158"/>
          </a:xfrm>
          <a:prstGeom prst="rect">
            <a:avLst/>
          </a:prstGeom>
        </p:spPr>
      </p:pic>
      <p:sp>
        <p:nvSpPr>
          <p:cNvPr id="9"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590188" y="232275"/>
            <a:ext cx="10885532"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Calibri" panose="020F0502020204030204" pitchFamily="34" charset="0"/>
                <a:cs typeface="Calibri" panose="020F0502020204030204" pitchFamily="34" charset="0"/>
              </a:rPr>
              <a:t> LES COLLABORATIONS NATIONALES</a:t>
            </a:r>
          </a:p>
        </p:txBody>
      </p:sp>
      <p:sp>
        <p:nvSpPr>
          <p:cNvPr id="12" name="Rectangle 11">
            <a:extLst>
              <a:ext uri="{FF2B5EF4-FFF2-40B4-BE49-F238E27FC236}">
                <a16:creationId xmlns:a16="http://schemas.microsoft.com/office/drawing/2014/main" id="{65B1E71D-063E-48EA-4CAE-721B138E6FC9}"/>
              </a:ext>
            </a:extLst>
          </p:cNvPr>
          <p:cNvSpPr/>
          <p:nvPr/>
        </p:nvSpPr>
        <p:spPr>
          <a:xfrm>
            <a:off x="275981" y="3900487"/>
            <a:ext cx="4314825" cy="1533525"/>
          </a:xfrm>
          <a:prstGeom prst="rect">
            <a:avLst/>
          </a:prstGeom>
          <a:solidFill>
            <a:schemeClr val="tx1">
              <a:lumMod val="20000"/>
              <a:lumOff val="80000"/>
            </a:schemeClr>
          </a:solid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0B2F6C06-83B9-48EF-7363-6C549695CC1D}"/>
              </a:ext>
            </a:extLst>
          </p:cNvPr>
          <p:cNvSpPr/>
          <p:nvPr/>
        </p:nvSpPr>
        <p:spPr>
          <a:xfrm>
            <a:off x="247406" y="1409700"/>
            <a:ext cx="4343400" cy="2276475"/>
          </a:xfrm>
          <a:prstGeom prst="rect">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a:extLst>
              <a:ext uri="{FF2B5EF4-FFF2-40B4-BE49-F238E27FC236}">
                <a16:creationId xmlns:a16="http://schemas.microsoft.com/office/drawing/2014/main" id="{102F853C-A62E-AB41-8EBF-B0E08BD821F9}"/>
              </a:ext>
            </a:extLst>
          </p:cNvPr>
          <p:cNvSpPr/>
          <p:nvPr/>
        </p:nvSpPr>
        <p:spPr>
          <a:xfrm>
            <a:off x="4686056" y="1409699"/>
            <a:ext cx="6962775" cy="2276475"/>
          </a:xfrm>
          <a:prstGeom prst="rect">
            <a:avLst/>
          </a:prstGeom>
          <a:no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E82F0F72-DBAB-9976-D667-395919D57DF4}"/>
              </a:ext>
            </a:extLst>
          </p:cNvPr>
          <p:cNvSpPr txBox="1"/>
          <p:nvPr/>
        </p:nvSpPr>
        <p:spPr>
          <a:xfrm>
            <a:off x="4828931" y="1524000"/>
            <a:ext cx="6819900" cy="18928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1300" b="1" dirty="0">
                <a:solidFill>
                  <a:schemeClr val="tx1">
                    <a:lumMod val="50000"/>
                  </a:schemeClr>
                </a:solidFill>
                <a:cs typeface="Arial"/>
              </a:rPr>
              <a:t>Echanges réguliers entre les équipes RH FILIERIS et DNGU dans une logique de partage d’expériences et de bonnes pratiques : </a:t>
            </a:r>
            <a:endParaRPr lang="en-US" sz="1300" dirty="0">
              <a:solidFill>
                <a:schemeClr val="tx1">
                  <a:lumMod val="50000"/>
                </a:schemeClr>
              </a:solidFill>
              <a:cs typeface="Arial"/>
            </a:endParaRPr>
          </a:p>
          <a:p>
            <a:pPr marL="285750" indent="-285750">
              <a:buFont typeface="Courier New,monospace"/>
              <a:buChar char="o"/>
            </a:pPr>
            <a:r>
              <a:rPr lang="fr-FR" sz="1300" b="1" dirty="0">
                <a:solidFill>
                  <a:schemeClr val="tx1">
                    <a:lumMod val="50000"/>
                  </a:schemeClr>
                </a:solidFill>
                <a:cs typeface="Arial"/>
              </a:rPr>
              <a:t>La nouvelle classification des emplois UCANSS et son financement ;</a:t>
            </a:r>
          </a:p>
          <a:p>
            <a:pPr marL="285750" indent="-285750">
              <a:buFont typeface="Courier New,monospace"/>
              <a:buChar char="o"/>
            </a:pPr>
            <a:r>
              <a:rPr lang="fr-FR" sz="1300" b="1" dirty="0">
                <a:solidFill>
                  <a:schemeClr val="tx1">
                    <a:lumMod val="50000"/>
                  </a:schemeClr>
                </a:solidFill>
                <a:cs typeface="Arial"/>
              </a:rPr>
              <a:t>L’organisation et les logiciels de paie (audit paie du groupe UGECAM et suite) ;</a:t>
            </a:r>
          </a:p>
          <a:p>
            <a:pPr marL="285750" indent="-285750">
              <a:buFont typeface="Courier New,monospace"/>
              <a:buChar char="o"/>
            </a:pPr>
            <a:r>
              <a:rPr lang="fr-FR" sz="1300" b="1" dirty="0">
                <a:solidFill>
                  <a:schemeClr val="tx1">
                    <a:lumMod val="50000"/>
                  </a:schemeClr>
                </a:solidFill>
                <a:cs typeface="Arial"/>
              </a:rPr>
              <a:t>L’aménagement et l’optimisation des temps de travail (révision accords) ;</a:t>
            </a:r>
          </a:p>
          <a:p>
            <a:pPr marL="285750" indent="-285750">
              <a:buFont typeface="Courier New,monospace"/>
              <a:buChar char="o"/>
            </a:pPr>
            <a:r>
              <a:rPr lang="fr-FR" sz="1300" b="1" dirty="0">
                <a:solidFill>
                  <a:schemeClr val="tx1">
                    <a:lumMod val="50000"/>
                  </a:schemeClr>
                </a:solidFill>
                <a:cs typeface="Arial"/>
              </a:rPr>
              <a:t>La qualité de vie au travail – l'absentéisme ;</a:t>
            </a:r>
          </a:p>
          <a:p>
            <a:pPr marL="285750" indent="-285750">
              <a:buFont typeface="Courier New,monospace"/>
              <a:buChar char="o"/>
            </a:pPr>
            <a:r>
              <a:rPr lang="fr-FR" sz="1300" b="1" dirty="0">
                <a:solidFill>
                  <a:schemeClr val="tx1">
                    <a:lumMod val="50000"/>
                  </a:schemeClr>
                </a:solidFill>
                <a:cs typeface="Arial"/>
              </a:rPr>
              <a:t>L’attractivité ;</a:t>
            </a:r>
          </a:p>
          <a:p>
            <a:pPr marL="285750" indent="-285750">
              <a:buFont typeface="Courier New,monospace"/>
              <a:buChar char="o"/>
            </a:pPr>
            <a:r>
              <a:rPr lang="fr-FR" sz="1300" b="1" dirty="0">
                <a:solidFill>
                  <a:schemeClr val="tx1">
                    <a:lumMod val="50000"/>
                  </a:schemeClr>
                </a:solidFill>
                <a:cs typeface="Arial"/>
              </a:rPr>
              <a:t>La formation professionnelle (à venir) ;</a:t>
            </a:r>
          </a:p>
          <a:p>
            <a:pPr marL="285750" indent="-285750">
              <a:buFont typeface="Courier New,monospace"/>
              <a:buChar char="o"/>
            </a:pPr>
            <a:r>
              <a:rPr lang="fr-FR" sz="1300" b="1" dirty="0">
                <a:solidFill>
                  <a:schemeClr val="tx1">
                    <a:lumMod val="50000"/>
                  </a:schemeClr>
                </a:solidFill>
                <a:cs typeface="Arial"/>
              </a:rPr>
              <a:t>La transparence des salaires.</a:t>
            </a:r>
            <a:endParaRPr lang="fr-FR" sz="1300" b="1" dirty="0">
              <a:solidFill>
                <a:srgbClr val="06204D"/>
              </a:solidFill>
              <a:cs typeface="Arial"/>
            </a:endParaRPr>
          </a:p>
        </p:txBody>
      </p:sp>
      <p:sp>
        <p:nvSpPr>
          <p:cNvPr id="19" name="Rectangle 18">
            <a:extLst>
              <a:ext uri="{FF2B5EF4-FFF2-40B4-BE49-F238E27FC236}">
                <a16:creationId xmlns:a16="http://schemas.microsoft.com/office/drawing/2014/main" id="{4B1E31A0-FCB9-8B31-F5C4-52191D0F5BEA}"/>
              </a:ext>
            </a:extLst>
          </p:cNvPr>
          <p:cNvSpPr/>
          <p:nvPr/>
        </p:nvSpPr>
        <p:spPr>
          <a:xfrm>
            <a:off x="4610099" y="3886199"/>
            <a:ext cx="6962775" cy="1533525"/>
          </a:xfrm>
          <a:prstGeom prst="rect">
            <a:avLst/>
          </a:prstGeom>
          <a:noFill/>
          <a:ln>
            <a:solidFill>
              <a:schemeClr val="tx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a:extLst>
              <a:ext uri="{FF2B5EF4-FFF2-40B4-BE49-F238E27FC236}">
                <a16:creationId xmlns:a16="http://schemas.microsoft.com/office/drawing/2014/main" id="{18D7406E-9DB4-AD5A-6116-F1A244ACBE85}"/>
              </a:ext>
            </a:extLst>
          </p:cNvPr>
          <p:cNvSpPr txBox="1"/>
          <p:nvPr/>
        </p:nvSpPr>
        <p:spPr>
          <a:xfrm>
            <a:off x="4752974" y="4095750"/>
            <a:ext cx="6819900" cy="8925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Arial"/>
              <a:buChar char="•"/>
            </a:pPr>
            <a:r>
              <a:rPr lang="fr-FR" sz="1300" b="1" dirty="0">
                <a:solidFill>
                  <a:schemeClr val="tx1">
                    <a:lumMod val="50000"/>
                  </a:schemeClr>
                </a:solidFill>
                <a:cs typeface="Arial"/>
              </a:rPr>
              <a:t>Initier des échanges et du partage de pratiques sur les sujets suivants : </a:t>
            </a:r>
            <a:endParaRPr lang="en-US" sz="1300" dirty="0">
              <a:solidFill>
                <a:srgbClr val="0C419A"/>
              </a:solidFill>
              <a:cs typeface="Arial"/>
            </a:endParaRPr>
          </a:p>
          <a:p>
            <a:pPr marL="285750" indent="-285750" algn="just">
              <a:buFont typeface="Arial"/>
              <a:buChar char="•"/>
            </a:pPr>
            <a:r>
              <a:rPr lang="fr-FR" sz="1300" b="1" dirty="0">
                <a:solidFill>
                  <a:schemeClr val="tx1">
                    <a:lumMod val="50000"/>
                  </a:schemeClr>
                </a:solidFill>
                <a:cs typeface="Arial"/>
              </a:rPr>
              <a:t>En priorité : ERP, organisation et fonctionnement du contrôle de gestion, comptabilité analytique, investissements (investissements stratégiques, expertises partagées), cartographie des applicatifs financiers (SI), détourage.</a:t>
            </a:r>
            <a:endParaRPr lang="fr-FR" dirty="0"/>
          </a:p>
        </p:txBody>
      </p:sp>
      <p:sp>
        <p:nvSpPr>
          <p:cNvPr id="21" name="ZoneTexte 20">
            <a:extLst>
              <a:ext uri="{FF2B5EF4-FFF2-40B4-BE49-F238E27FC236}">
                <a16:creationId xmlns:a16="http://schemas.microsoft.com/office/drawing/2014/main" id="{D1EEB612-18F6-A303-59BD-069D41CCEC28}"/>
              </a:ext>
            </a:extLst>
          </p:cNvPr>
          <p:cNvSpPr txBox="1"/>
          <p:nvPr/>
        </p:nvSpPr>
        <p:spPr>
          <a:xfrm>
            <a:off x="1466606" y="2419350"/>
            <a:ext cx="22860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400" b="1" dirty="0">
                <a:solidFill>
                  <a:schemeClr val="tx1">
                    <a:lumMod val="50000"/>
                  </a:schemeClr>
                </a:solidFill>
                <a:cs typeface="Arial"/>
              </a:rPr>
              <a:t>Ressources humaines</a:t>
            </a:r>
            <a:endParaRPr lang="fr-FR" dirty="0">
              <a:solidFill>
                <a:schemeClr val="tx1">
                  <a:lumMod val="50000"/>
                </a:schemeClr>
              </a:solidFill>
            </a:endParaRPr>
          </a:p>
        </p:txBody>
      </p:sp>
      <p:sp>
        <p:nvSpPr>
          <p:cNvPr id="22" name="ZoneTexte 21">
            <a:extLst>
              <a:ext uri="{FF2B5EF4-FFF2-40B4-BE49-F238E27FC236}">
                <a16:creationId xmlns:a16="http://schemas.microsoft.com/office/drawing/2014/main" id="{D2D0C851-D162-FB6C-73AF-360A616AE853}"/>
              </a:ext>
            </a:extLst>
          </p:cNvPr>
          <p:cNvSpPr txBox="1"/>
          <p:nvPr/>
        </p:nvSpPr>
        <p:spPr>
          <a:xfrm>
            <a:off x="1114424" y="4514850"/>
            <a:ext cx="310515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400" b="1" dirty="0">
                <a:solidFill>
                  <a:schemeClr val="tx1">
                    <a:lumMod val="50000"/>
                  </a:schemeClr>
                </a:solidFill>
                <a:cs typeface="Arial"/>
              </a:rPr>
              <a:t>Activités budgétaires, comptables et financières </a:t>
            </a:r>
            <a:endParaRPr lang="fr-FR" dirty="0">
              <a:cs typeface="Arial" panose="020B0604020202020204"/>
            </a:endParaRPr>
          </a:p>
        </p:txBody>
      </p:sp>
      <p:sp>
        <p:nvSpPr>
          <p:cNvPr id="23" name="ZoneTexte 22">
            <a:extLst>
              <a:ext uri="{FF2B5EF4-FFF2-40B4-BE49-F238E27FC236}">
                <a16:creationId xmlns:a16="http://schemas.microsoft.com/office/drawing/2014/main" id="{B2D19D93-A0BD-4CC7-9D2C-5CFFFD4EA1AD}"/>
              </a:ext>
            </a:extLst>
          </p:cNvPr>
          <p:cNvSpPr txBox="1"/>
          <p:nvPr/>
        </p:nvSpPr>
        <p:spPr>
          <a:xfrm>
            <a:off x="1638057" y="876300"/>
            <a:ext cx="124777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800" b="1" i="0" u="sng" baseline="0" dirty="0">
                <a:solidFill>
                  <a:srgbClr val="06204D"/>
                </a:solidFill>
                <a:latin typeface="Arial"/>
              </a:rPr>
              <a:t>Domaine</a:t>
            </a:r>
            <a:r>
              <a:rPr lang="fr-FR" sz="1800" b="1" i="0" baseline="0" dirty="0">
                <a:solidFill>
                  <a:srgbClr val="06204D"/>
                </a:solidFill>
                <a:latin typeface="Arial"/>
              </a:rPr>
              <a:t> </a:t>
            </a:r>
            <a:endParaRPr lang="fr-FR" dirty="0"/>
          </a:p>
          <a:p>
            <a:pPr algn="ctr"/>
            <a:endParaRPr lang="fr-FR" dirty="0"/>
          </a:p>
        </p:txBody>
      </p:sp>
      <p:sp>
        <p:nvSpPr>
          <p:cNvPr id="24" name="ZoneTexte 23">
            <a:extLst>
              <a:ext uri="{FF2B5EF4-FFF2-40B4-BE49-F238E27FC236}">
                <a16:creationId xmlns:a16="http://schemas.microsoft.com/office/drawing/2014/main" id="{177A6012-95FD-90DB-1964-3E2B4069433C}"/>
              </a:ext>
            </a:extLst>
          </p:cNvPr>
          <p:cNvSpPr txBox="1"/>
          <p:nvPr/>
        </p:nvSpPr>
        <p:spPr>
          <a:xfrm>
            <a:off x="6152907" y="876300"/>
            <a:ext cx="340995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b="1" u="sng">
                <a:solidFill>
                  <a:srgbClr val="06204D"/>
                </a:solidFill>
                <a:latin typeface="Arial"/>
              </a:rPr>
              <a:t>Sujets de collaboration</a:t>
            </a:r>
            <a:endParaRPr lang="fr-FR" b="1">
              <a:solidFill>
                <a:srgbClr val="06204D"/>
              </a:solidFill>
              <a:cs typeface="Arial"/>
            </a:endParaRPr>
          </a:p>
          <a:p>
            <a:pPr algn="ctr"/>
            <a:endParaRPr lang="fr-FR"/>
          </a:p>
        </p:txBody>
      </p:sp>
      <p:pic>
        <p:nvPicPr>
          <p:cNvPr id="25" name="Image 24" descr="Une image contenant clipart&#10;&#10;Le contenu généré par l’IA peut être incorrect.">
            <a:extLst>
              <a:ext uri="{FF2B5EF4-FFF2-40B4-BE49-F238E27FC236}">
                <a16:creationId xmlns:a16="http://schemas.microsoft.com/office/drawing/2014/main" id="{6FE22FF1-4446-3789-1143-B7C39E55632C}"/>
              </a:ext>
            </a:extLst>
          </p:cNvPr>
          <p:cNvPicPr>
            <a:picLocks noChangeAspect="1"/>
          </p:cNvPicPr>
          <p:nvPr/>
        </p:nvPicPr>
        <p:blipFill>
          <a:blip r:embed="rId4"/>
          <a:stretch>
            <a:fillRect/>
          </a:stretch>
        </p:blipFill>
        <p:spPr bwMode="auto">
          <a:xfrm>
            <a:off x="443819" y="2202129"/>
            <a:ext cx="767453" cy="732317"/>
          </a:xfrm>
          <a:prstGeom prst="rect">
            <a:avLst/>
          </a:prstGeom>
        </p:spPr>
      </p:pic>
      <p:pic>
        <p:nvPicPr>
          <p:cNvPr id="26" name="Image 25" descr="Une image contenant cercle, Caractère coloré, clipart&#10;&#10;Le contenu généré par l’IA peut être incorrect.">
            <a:extLst>
              <a:ext uri="{FF2B5EF4-FFF2-40B4-BE49-F238E27FC236}">
                <a16:creationId xmlns:a16="http://schemas.microsoft.com/office/drawing/2014/main" id="{7DE646AB-BC0B-3126-E114-5F0FAE4E0A0C}"/>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0000" l="10000" r="90000"/>
                    </a14:imgEffect>
                  </a14:imgLayer>
                </a14:imgProps>
              </a:ext>
            </a:extLst>
          </a:blip>
          <a:stretch>
            <a:fillRect/>
          </a:stretch>
        </p:blipFill>
        <p:spPr bwMode="auto">
          <a:xfrm>
            <a:off x="380708" y="4248369"/>
            <a:ext cx="893674" cy="778223"/>
          </a:xfrm>
          <a:prstGeom prst="rect">
            <a:avLst/>
          </a:prstGeom>
        </p:spPr>
      </p:pic>
    </p:spTree>
    <p:extLst>
      <p:ext uri="{BB962C8B-B14F-4D97-AF65-F5344CB8AC3E}">
        <p14:creationId xmlns:p14="http://schemas.microsoft.com/office/powerpoint/2010/main" val="2093648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4996E3C-5952-929B-D952-B136B7B8B37B}"/>
              </a:ext>
            </a:extLst>
          </p:cNvPr>
          <p:cNvSpPr/>
          <p:nvPr/>
        </p:nvSpPr>
        <p:spPr>
          <a:xfrm>
            <a:off x="400049" y="1209674"/>
            <a:ext cx="3667125" cy="4714875"/>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a:extLst>
              <a:ext uri="{FF2B5EF4-FFF2-40B4-BE49-F238E27FC236}">
                <a16:creationId xmlns:a16="http://schemas.microsoft.com/office/drawing/2014/main" id="{967E0367-78E8-DED6-4D68-6C8AB7D14504}"/>
              </a:ext>
            </a:extLst>
          </p:cNvPr>
          <p:cNvSpPr/>
          <p:nvPr/>
        </p:nvSpPr>
        <p:spPr>
          <a:xfrm>
            <a:off x="4238624" y="1209674"/>
            <a:ext cx="3667125" cy="4714875"/>
          </a:xfrm>
          <a:prstGeom prst="rect">
            <a:avLst/>
          </a:prstGeom>
          <a:solidFill>
            <a:schemeClr val="tx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id="{27923F59-DAE0-69FC-9B38-E7EF6D15AB52}"/>
              </a:ext>
            </a:extLst>
          </p:cNvPr>
          <p:cNvSpPr/>
          <p:nvPr/>
        </p:nvSpPr>
        <p:spPr>
          <a:xfrm>
            <a:off x="8067674" y="1209674"/>
            <a:ext cx="3667125" cy="4714875"/>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 coins arrondis 19">
            <a:extLst>
              <a:ext uri="{FF2B5EF4-FFF2-40B4-BE49-F238E27FC236}">
                <a16:creationId xmlns:a16="http://schemas.microsoft.com/office/drawing/2014/main" id="{7CD0F9E9-31DE-0F85-2F53-2CDB2AB412E0}"/>
              </a:ext>
            </a:extLst>
          </p:cNvPr>
          <p:cNvSpPr/>
          <p:nvPr/>
        </p:nvSpPr>
        <p:spPr bwMode="auto">
          <a:xfrm>
            <a:off x="998489" y="1136613"/>
            <a:ext cx="2470243" cy="451448"/>
          </a:xfrm>
          <a:prstGeom prst="roundRect">
            <a:avLst/>
          </a:prstGeom>
          <a:solidFill>
            <a:schemeClr val="bg1"/>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b="1" dirty="0">
                <a:solidFill>
                  <a:schemeClr val="accent1"/>
                </a:solidFill>
              </a:rPr>
              <a:t>Réalisé</a:t>
            </a:r>
            <a:r>
              <a:rPr lang="fr-FR" sz="1400" b="1" dirty="0">
                <a:solidFill>
                  <a:schemeClr val="accent1"/>
                </a:solidFill>
              </a:rPr>
              <a:t> </a:t>
            </a:r>
          </a:p>
        </p:txBody>
      </p:sp>
      <p:sp>
        <p:nvSpPr>
          <p:cNvPr id="2" name="Rectangle : coins arrondis 19">
            <a:extLst>
              <a:ext uri="{FF2B5EF4-FFF2-40B4-BE49-F238E27FC236}">
                <a16:creationId xmlns:a16="http://schemas.microsoft.com/office/drawing/2014/main" id="{037364F2-8D3D-5DAC-9866-213ADFC3824B}"/>
              </a:ext>
            </a:extLst>
          </p:cNvPr>
          <p:cNvSpPr/>
          <p:nvPr/>
        </p:nvSpPr>
        <p:spPr bwMode="auto">
          <a:xfrm>
            <a:off x="4813134" y="1136613"/>
            <a:ext cx="2470243" cy="451450"/>
          </a:xfrm>
          <a:prstGeom prst="roundRect">
            <a:avLst/>
          </a:prstGeom>
          <a:solidFill>
            <a:schemeClr val="bg1"/>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b="1" dirty="0">
                <a:solidFill>
                  <a:schemeClr val="accent5"/>
                </a:solidFill>
              </a:rPr>
              <a:t>En cours</a:t>
            </a:r>
            <a:endParaRPr lang="fr-FR" sz="1600" b="1" dirty="0">
              <a:solidFill>
                <a:schemeClr val="accent5"/>
              </a:solidFill>
            </a:endParaRPr>
          </a:p>
        </p:txBody>
      </p:sp>
      <p:sp>
        <p:nvSpPr>
          <p:cNvPr id="6" name="Rectangle : coins arrondis 19">
            <a:extLst>
              <a:ext uri="{FF2B5EF4-FFF2-40B4-BE49-F238E27FC236}">
                <a16:creationId xmlns:a16="http://schemas.microsoft.com/office/drawing/2014/main" id="{9E7FD9C0-38A4-E8A4-1E0E-CBCDDE7DCAFA}"/>
              </a:ext>
            </a:extLst>
          </p:cNvPr>
          <p:cNvSpPr/>
          <p:nvPr/>
        </p:nvSpPr>
        <p:spPr bwMode="auto">
          <a:xfrm>
            <a:off x="8651709" y="1136612"/>
            <a:ext cx="2470243" cy="451449"/>
          </a:xfrm>
          <a:prstGeom prst="roundRect">
            <a:avLst/>
          </a:prstGeom>
          <a:solidFill>
            <a:schemeClr val="bg1"/>
          </a:solidFill>
          <a:ln>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b="1" dirty="0">
                <a:solidFill>
                  <a:schemeClr val="accent4"/>
                </a:solidFill>
              </a:rPr>
              <a:t>A venir</a:t>
            </a:r>
            <a:endParaRPr lang="fr-FR" sz="1600" b="1" dirty="0">
              <a:solidFill>
                <a:schemeClr val="accent4"/>
              </a:solidFill>
            </a:endParaRPr>
          </a:p>
        </p:txBody>
      </p:sp>
      <p:sp>
        <p:nvSpPr>
          <p:cNvPr id="7" name="ZoneTexte 44">
            <a:extLst>
              <a:ext uri="{FF2B5EF4-FFF2-40B4-BE49-F238E27FC236}">
                <a16:creationId xmlns:a16="http://schemas.microsoft.com/office/drawing/2014/main" id="{76D864B8-BEBB-DD13-8018-53695377C2D1}"/>
              </a:ext>
            </a:extLst>
          </p:cNvPr>
          <p:cNvSpPr txBox="1"/>
          <p:nvPr/>
        </p:nvSpPr>
        <p:spPr bwMode="auto">
          <a:xfrm>
            <a:off x="699274" y="1798932"/>
            <a:ext cx="3068672" cy="830997"/>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just">
              <a:buFont typeface="Wingdings" panose="05000000000000000000" pitchFamily="2" charset="2"/>
              <a:buChar char="ü"/>
            </a:pPr>
            <a:r>
              <a:rPr lang="fr-FR" sz="1200" dirty="0"/>
              <a:t>Réponse commune à un appel à projet ARS pour mise en place d’une équipe mobile de soins palliatifs dans le Gard : dossier non retenu par l’ARS</a:t>
            </a:r>
            <a:endParaRPr lang="fr-FR" sz="1200" b="1" dirty="0"/>
          </a:p>
        </p:txBody>
      </p:sp>
      <p:sp>
        <p:nvSpPr>
          <p:cNvPr id="8" name="ZoneTexte 41">
            <a:extLst>
              <a:ext uri="{FF2B5EF4-FFF2-40B4-BE49-F238E27FC236}">
                <a16:creationId xmlns:a16="http://schemas.microsoft.com/office/drawing/2014/main" id="{2433D8A0-4FE9-0A31-58EC-F132DDCAF418}"/>
              </a:ext>
            </a:extLst>
          </p:cNvPr>
          <p:cNvSpPr txBox="1"/>
          <p:nvPr/>
        </p:nvSpPr>
        <p:spPr bwMode="auto">
          <a:xfrm>
            <a:off x="4640862" y="1888624"/>
            <a:ext cx="3068672" cy="646331"/>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lvl="0" indent="-171450" algn="just">
              <a:buFont typeface="Wingdings" panose="05000000000000000000" pitchFamily="2" charset="2"/>
              <a:buChar char="ü"/>
            </a:pPr>
            <a:r>
              <a:rPr lang="fr-FR" sz="1200" dirty="0"/>
              <a:t>Coopération sur un partage d'expertise autour d'un </a:t>
            </a:r>
            <a:r>
              <a:rPr lang="fr-FR" sz="1200" b="1" dirty="0"/>
              <a:t>pilotage de l'information médicale, </a:t>
            </a:r>
          </a:p>
        </p:txBody>
      </p:sp>
      <p:sp>
        <p:nvSpPr>
          <p:cNvPr id="9" name="ZoneTexte 32">
            <a:extLst>
              <a:ext uri="{FF2B5EF4-FFF2-40B4-BE49-F238E27FC236}">
                <a16:creationId xmlns:a16="http://schemas.microsoft.com/office/drawing/2014/main" id="{5E7F153C-A915-EC15-390C-5B0882026ECD}"/>
              </a:ext>
            </a:extLst>
          </p:cNvPr>
          <p:cNvSpPr txBox="1"/>
          <p:nvPr/>
        </p:nvSpPr>
        <p:spPr bwMode="auto">
          <a:xfrm>
            <a:off x="4675426" y="2763999"/>
            <a:ext cx="3068672" cy="830997"/>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lvl="0" indent="-171450" algn="just">
              <a:buFont typeface="Wingdings" panose="05000000000000000000" pitchFamily="2" charset="2"/>
              <a:buChar char="ü"/>
            </a:pPr>
            <a:r>
              <a:rPr lang="fr-FR" sz="1200" dirty="0"/>
              <a:t>Partage d’expérience sur les</a:t>
            </a:r>
            <a:r>
              <a:rPr lang="fr-FR" sz="1200" b="1" dirty="0"/>
              <a:t> protocoles  et parcours de soins en HDJ SMR (CSSR l’</a:t>
            </a:r>
            <a:r>
              <a:rPr lang="fr-FR" sz="1200" b="1" dirty="0" err="1"/>
              <a:t>Egregore</a:t>
            </a:r>
            <a:r>
              <a:rPr lang="fr-FR" sz="1200" b="1" dirty="0"/>
              <a:t> et SMR la Pomarède)</a:t>
            </a:r>
          </a:p>
        </p:txBody>
      </p:sp>
      <p:sp>
        <p:nvSpPr>
          <p:cNvPr id="10" name="Triangle isocèle 9">
            <a:extLst>
              <a:ext uri="{FF2B5EF4-FFF2-40B4-BE49-F238E27FC236}">
                <a16:creationId xmlns:a16="http://schemas.microsoft.com/office/drawing/2014/main" id="{6503BA3F-FDE6-462A-A170-A8539FA9E8AC}"/>
              </a:ext>
            </a:extLst>
          </p:cNvPr>
          <p:cNvSpPr/>
          <p:nvPr/>
        </p:nvSpPr>
        <p:spPr>
          <a:xfrm rot="5400000">
            <a:off x="2849354" y="3468538"/>
            <a:ext cx="2807715" cy="451450"/>
          </a:xfrm>
          <a:prstGeom prst="triangl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isocèle 10">
            <a:extLst>
              <a:ext uri="{FF2B5EF4-FFF2-40B4-BE49-F238E27FC236}">
                <a16:creationId xmlns:a16="http://schemas.microsoft.com/office/drawing/2014/main" id="{74FA0291-6724-0D08-5A27-DD6FF4554798}"/>
              </a:ext>
            </a:extLst>
          </p:cNvPr>
          <p:cNvSpPr/>
          <p:nvPr/>
        </p:nvSpPr>
        <p:spPr>
          <a:xfrm rot="5400000">
            <a:off x="6698381" y="3468538"/>
            <a:ext cx="2807715" cy="451450"/>
          </a:xfrm>
          <a:prstGeom prst="triangl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5">
            <a:extLst>
              <a:ext uri="{FF2B5EF4-FFF2-40B4-BE49-F238E27FC236}">
                <a16:creationId xmlns:a16="http://schemas.microsoft.com/office/drawing/2014/main" id="{A8E72482-0B5D-9E2E-2A26-F384822F26FB}"/>
              </a:ext>
            </a:extLst>
          </p:cNvPr>
          <p:cNvSpPr txBox="1"/>
          <p:nvPr/>
        </p:nvSpPr>
        <p:spPr bwMode="auto">
          <a:xfrm>
            <a:off x="8554329" y="1923472"/>
            <a:ext cx="3038171" cy="938719"/>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just">
              <a:buFont typeface="Wingdings" panose="05000000000000000000" pitchFamily="2" charset="2"/>
              <a:buChar char="ü"/>
            </a:pPr>
            <a:r>
              <a:rPr lang="fr-FR" sz="1100" dirty="0"/>
              <a:t>Expertise du CRIP de l’UGECAM Occitanie en matière</a:t>
            </a:r>
            <a:r>
              <a:rPr lang="fr-FR" sz="1100" b="1" dirty="0"/>
              <a:t> d’insertion professionnelle </a:t>
            </a:r>
            <a:r>
              <a:rPr lang="fr-FR" sz="1100" dirty="0"/>
              <a:t>avec intervention auprès des équipes </a:t>
            </a:r>
            <a:r>
              <a:rPr lang="fr-FR" sz="1100" dirty="0" err="1"/>
              <a:t>Filieris</a:t>
            </a:r>
            <a:r>
              <a:rPr lang="fr-FR" sz="1100" dirty="0"/>
              <a:t> en lien avec la Maison des Aidants d’Alès</a:t>
            </a:r>
            <a:endParaRPr lang="fr-FR" sz="1100" b="1" dirty="0"/>
          </a:p>
        </p:txBody>
      </p:sp>
      <p:sp>
        <p:nvSpPr>
          <p:cNvPr id="13" name="ZoneTexte 44">
            <a:extLst>
              <a:ext uri="{FF2B5EF4-FFF2-40B4-BE49-F238E27FC236}">
                <a16:creationId xmlns:a16="http://schemas.microsoft.com/office/drawing/2014/main" id="{A4C34613-8877-362C-BBCA-3D9BE429BD1A}"/>
              </a:ext>
            </a:extLst>
          </p:cNvPr>
          <p:cNvSpPr txBox="1"/>
          <p:nvPr/>
        </p:nvSpPr>
        <p:spPr bwMode="auto">
          <a:xfrm>
            <a:off x="8554329" y="2888560"/>
            <a:ext cx="3068672" cy="769441"/>
          </a:xfrm>
          <a:prstGeom prst="rect">
            <a:avLst/>
          </a:prstGeom>
          <a:noFill/>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just">
              <a:buFont typeface="Wingdings" panose="05000000000000000000" pitchFamily="2" charset="2"/>
              <a:buChar char="ü"/>
            </a:pPr>
            <a:r>
              <a:rPr lang="fr-FR" sz="1100" dirty="0"/>
              <a:t>Addictologie : filière et parcours de soins en collaboration avec le centre de prévention FILIERIS de Nîmes/ Alès (ETP/HDJ/HC : gradation des accompagnements). </a:t>
            </a:r>
            <a:endParaRPr lang="fr-FR" sz="1100" b="1" dirty="0"/>
          </a:p>
        </p:txBody>
      </p:sp>
      <p:sp>
        <p:nvSpPr>
          <p:cNvPr id="15" name="ZoneTexte 14">
            <a:extLst>
              <a:ext uri="{FF2B5EF4-FFF2-40B4-BE49-F238E27FC236}">
                <a16:creationId xmlns:a16="http://schemas.microsoft.com/office/drawing/2014/main" id="{E61AD145-72D1-C45D-9DEB-B25DA963113C}"/>
              </a:ext>
            </a:extLst>
          </p:cNvPr>
          <p:cNvSpPr txBox="1"/>
          <p:nvPr/>
        </p:nvSpPr>
        <p:spPr>
          <a:xfrm>
            <a:off x="8554328" y="3756374"/>
            <a:ext cx="2914583" cy="600164"/>
          </a:xfrm>
          <a:prstGeom prst="rect">
            <a:avLst/>
          </a:prstGeom>
          <a:noFill/>
        </p:spPr>
        <p:txBody>
          <a:bodyPr wrap="square" rtlCol="0">
            <a:spAutoFit/>
          </a:bodyPr>
          <a:lstStyle/>
          <a:p>
            <a:pPr marL="171450" indent="-171450" algn="just">
              <a:buFont typeface="Wingdings" panose="05000000000000000000" pitchFamily="2" charset="2"/>
              <a:buChar char="ü"/>
            </a:pPr>
            <a:r>
              <a:rPr lang="fr-FR" sz="1100" dirty="0"/>
              <a:t>Accès aux soins et politique handicap : appui-ressources UGECAM auprès des équipes FILIERIS </a:t>
            </a:r>
          </a:p>
        </p:txBody>
      </p:sp>
      <p:sp>
        <p:nvSpPr>
          <p:cNvPr id="18" name="OTLSHAPE_TB_00000000000000000000000000000000_ScaleContainer">
            <a:extLst>
              <a:ext uri="{FF2B5EF4-FFF2-40B4-BE49-F238E27FC236}">
                <a16:creationId xmlns:a16="http://schemas.microsoft.com/office/drawing/2014/main" id="{2ED6C8D6-71C8-4385-A02D-1ED8D2E47932}"/>
              </a:ext>
            </a:extLst>
          </p:cNvPr>
          <p:cNvSpPr/>
          <p:nvPr>
            <p:custDataLst>
              <p:tags r:id="rId1"/>
            </p:custDataLst>
          </p:nvPr>
        </p:nvSpPr>
        <p:spPr>
          <a:xfrm>
            <a:off x="849267" y="194873"/>
            <a:ext cx="10885532" cy="466498"/>
          </a:xfrm>
          <a:prstGeom prst="round2DiagRect">
            <a:avLst>
              <a:gd name="adj1" fmla="val 100000"/>
              <a:gd name="adj2" fmla="val 0"/>
            </a:avLst>
          </a:prstGeom>
          <a:solidFill>
            <a:schemeClr val="tx1">
              <a:lumMod val="7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fr-FR" sz="2400" dirty="0"/>
              <a:t>3.1 - COLLABORATIONS FILIERIS SUD &amp; UGECAM Occitanie</a:t>
            </a:r>
          </a:p>
        </p:txBody>
      </p:sp>
      <p:pic>
        <p:nvPicPr>
          <p:cNvPr id="20" name="Image 19"/>
          <p:cNvPicPr>
            <a:picLocks noChangeAspect="1"/>
          </p:cNvPicPr>
          <p:nvPr/>
        </p:nvPicPr>
        <p:blipFill>
          <a:blip r:embed="rId4">
            <a:extLst>
              <a:ext uri="{28A0092B-C50C-407E-A947-70E740481C1C}">
                <a14:useLocalDpi xmlns:a14="http://schemas.microsoft.com/office/drawing/2010/main" val="0"/>
              </a:ext>
            </a:extLst>
          </a:blip>
          <a:srcRect l="7005" t="13353" r="8195" b="5195"/>
          <a:stretch/>
        </p:blipFill>
        <p:spPr>
          <a:xfrm>
            <a:off x="8067674" y="5924549"/>
            <a:ext cx="1432875" cy="688158"/>
          </a:xfrm>
          <a:prstGeom prst="rect">
            <a:avLst/>
          </a:prstGeom>
        </p:spPr>
      </p:pic>
      <p:sp>
        <p:nvSpPr>
          <p:cNvPr id="19" name="Espace réservé du numéro de diapositive 4">
            <a:extLst>
              <a:ext uri="{FF2B5EF4-FFF2-40B4-BE49-F238E27FC236}">
                <a16:creationId xmlns:a16="http://schemas.microsoft.com/office/drawing/2014/main" id="{51E0619C-E3D4-4A7F-9964-9AE1CEED26A4}"/>
              </a:ext>
            </a:extLst>
          </p:cNvPr>
          <p:cNvSpPr>
            <a:spLocks noGrp="1"/>
          </p:cNvSpPr>
          <p:nvPr>
            <p:ph type="sldNum" sz="quarter" idx="15"/>
          </p:nvPr>
        </p:nvSpPr>
        <p:spPr>
          <a:xfrm>
            <a:off x="395469" y="6229647"/>
            <a:ext cx="720000" cy="288000"/>
          </a:xfrm>
        </p:spPr>
        <p:txBody>
          <a:bodyPr/>
          <a:lstStyle/>
          <a:p>
            <a:fld id="{975A587B-5814-4D9B-9598-FE9CB954CB01}" type="slidenum">
              <a:rPr lang="fr-FR" smtClean="0"/>
              <a:pPr/>
              <a:t>9</a:t>
            </a:fld>
            <a:endParaRPr lang="fr-FR"/>
          </a:p>
        </p:txBody>
      </p:sp>
    </p:spTree>
    <p:extLst>
      <p:ext uri="{BB962C8B-B14F-4D97-AF65-F5344CB8AC3E}">
        <p14:creationId xmlns:p14="http://schemas.microsoft.com/office/powerpoint/2010/main" val="3023177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 name="OTLTIMEBANDCULTUREINFO" val="en-US"/>
  <p:tag name="OTLTIMEBANDQUICKPOSITION" val="Custom"/>
  <p:tag name="OTLTIMEBANDTHREEDEFFECTS" val="None"/>
  <p:tag name="OTLTIMEBANDAUTODATERANGE" val="True"/>
  <p:tag name="OTLTIMEBANDSTARTDATE" val="0001-01-01T00:00:00.0000000"/>
  <p:tag name="OTLTIMEBANDENDDATE" val="2019-10-15T23:59:00.0000000Z"/>
  <p:tag name="OTLTIMEBANDWORKINGDAYS" val="Standard"/>
  <p:tag name="OTLTIMEBANDELAPSEDTIMEEXTENSION" val="False"/>
  <p:tag name="OTLTIMEBANDUSETIME" val="False"/>
  <p:tag name="OTLTIMEBANDTIMECONFIGWORKDAYSTART" val="00:00:00"/>
  <p:tag name="OTLTIMEBANDTIMECONFIGWORKDAYEND" val="23:59: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SCALEFORMAT" val="MMM"/>
  <p:tag name="OTLTIMEBANDSCALETYPE" val="Quarters"/>
  <p:tag name="OTLTIMEBANDSHAPETYPE" val="LeafTimeband"/>
  <p:tag name="OTLTIMEBANDSHAPEHEIGHT" val="30"/>
  <p:tag name="OTLTIMEBANDSHAPEPADDINGLEFT" val="13"/>
</p:tagLst>
</file>

<file path=ppt/theme/theme1.xml><?xml version="1.0" encoding="utf-8"?>
<a:theme xmlns:a="http://schemas.openxmlformats.org/drawingml/2006/main" name="Masque_PPT_AM">
  <a:themeElements>
    <a:clrScheme name="CNAM">
      <a:dk1>
        <a:srgbClr val="0C419A"/>
      </a:dk1>
      <a:lt1>
        <a:sysClr val="window" lastClr="FFFFFF"/>
      </a:lt1>
      <a:dk2>
        <a:srgbClr val="007FAD"/>
      </a:dk2>
      <a:lt2>
        <a:srgbClr val="545859"/>
      </a:lt2>
      <a:accent1>
        <a:srgbClr val="298478"/>
      </a:accent1>
      <a:accent2>
        <a:srgbClr val="C74E5A"/>
      </a:accent2>
      <a:accent3>
        <a:srgbClr val="007FAD"/>
      </a:accent3>
      <a:accent4>
        <a:srgbClr val="A05EB5"/>
      </a:accent4>
      <a:accent5>
        <a:srgbClr val="5E74B8"/>
      </a:accent5>
      <a:accent6>
        <a:srgbClr val="E11A81"/>
      </a:accent6>
      <a:hlink>
        <a:srgbClr val="0C419A"/>
      </a:hlink>
      <a:folHlink>
        <a:srgbClr val="5458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NAM_Template_PowerPoint_v4" id="{26C22B8F-5E05-F14C-9CB3-B37F511AC7C6}" vid="{59AAAB99-C36C-9647-8E13-E76025E32F4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6C44FF8773B7D4C8738FB91E3BC9BE2" ma:contentTypeVersion="13" ma:contentTypeDescription="Crée un document." ma:contentTypeScope="" ma:versionID="ccb199a94f2ee77db9052e0bf2c55aaa">
  <xsd:schema xmlns:xsd="http://www.w3.org/2001/XMLSchema" xmlns:xs="http://www.w3.org/2001/XMLSchema" xmlns:p="http://schemas.microsoft.com/office/2006/metadata/properties" xmlns:ns2="cf2b1650-a71c-469f-839a-32af675b0c4e" xmlns:ns3="386a6781-18ca-4b35-ab88-81d0451ab587" targetNamespace="http://schemas.microsoft.com/office/2006/metadata/properties" ma:root="true" ma:fieldsID="bf4abd7cce5a3a8e220908fe57498a48" ns2:_="" ns3:_="">
    <xsd:import namespace="cf2b1650-a71c-469f-839a-32af675b0c4e"/>
    <xsd:import namespace="386a6781-18ca-4b35-ab88-81d0451ab58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2b1650-a71c-469f-839a-32af675b0c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6a6781-18ca-4b35-ab88-81d0451ab587"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TaxCatchAll" ma:index="16" nillable="true" ma:displayName="Taxonomy Catch All Column" ma:hidden="true" ma:list="{04464313-491d-45a9-b82f-f410428bf6fd}" ma:internalName="TaxCatchAll" ma:showField="CatchAllData" ma:web="386a6781-18ca-4b35-ab88-81d0451ab5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86a6781-18ca-4b35-ab88-81d0451ab587" xsi:nil="true"/>
    <lcf76f155ced4ddcb4097134ff3c332f xmlns="cf2b1650-a71c-469f-839a-32af675b0c4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DE8D60C-1141-41ED-93B9-FD367D46A2FC}">
  <ds:schemaRefs>
    <ds:schemaRef ds:uri="http://schemas.microsoft.com/sharepoint/v3/contenttype/forms"/>
  </ds:schemaRefs>
</ds:datastoreItem>
</file>

<file path=customXml/itemProps2.xml><?xml version="1.0" encoding="utf-8"?>
<ds:datastoreItem xmlns:ds="http://schemas.openxmlformats.org/officeDocument/2006/customXml" ds:itemID="{14C03448-1931-418D-8779-6B43F8BAFE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2b1650-a71c-469f-839a-32af675b0c4e"/>
    <ds:schemaRef ds:uri="386a6781-18ca-4b35-ab88-81d0451ab5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994E802-17E9-4E5C-AB47-21D4A1EA8DBC}">
  <ds:schemaRefs>
    <ds:schemaRef ds:uri="386a6781-18ca-4b35-ab88-81d0451ab587"/>
    <ds:schemaRef ds:uri="http://purl.org/dc/dcmitype/"/>
    <ds:schemaRef ds:uri="http://schemas.openxmlformats.org/package/2006/metadata/core-properties"/>
    <ds:schemaRef ds:uri="http://schemas.microsoft.com/office/2006/documentManagement/types"/>
    <ds:schemaRef ds:uri="http://purl.org/dc/terms/"/>
    <ds:schemaRef ds:uri="http://schemas.microsoft.com/office/2006/metadata/properties"/>
    <ds:schemaRef ds:uri="http://www.w3.org/XML/1998/namespace"/>
    <ds:schemaRef ds:uri="http://purl.org/dc/elements/1.1/"/>
    <ds:schemaRef ds:uri="http://schemas.microsoft.com/office/infopath/2007/PartnerControls"/>
    <ds:schemaRef ds:uri="cf2b1650-a71c-469f-839a-32af675b0c4e"/>
  </ds:schemaRefs>
</ds:datastoreItem>
</file>

<file path=docProps/app.xml><?xml version="1.0" encoding="utf-8"?>
<Properties xmlns="http://schemas.openxmlformats.org/officeDocument/2006/extended-properties" xmlns:vt="http://schemas.openxmlformats.org/officeDocument/2006/docPropsVTypes">
  <Template>Masque_PPT_AM</Template>
  <TotalTime>1969</TotalTime>
  <Words>1778</Words>
  <Application>Microsoft Office PowerPoint</Application>
  <PresentationFormat>Grand écran</PresentationFormat>
  <Paragraphs>247</Paragraphs>
  <Slides>14</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Arial</vt:lpstr>
      <vt:lpstr>Arial,Sans-Serif</vt:lpstr>
      <vt:lpstr>Calibri</vt:lpstr>
      <vt:lpstr>Courier New,monospace</vt:lpstr>
      <vt:lpstr>Symbol</vt:lpstr>
      <vt:lpstr>Wingdings</vt:lpstr>
      <vt:lpstr>Masque_PPT_AM</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CNAMTS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 SUR PLUSIEURS LIGNES FOND COULEUR  [Arial Bold 41 pt]</dc:title>
  <dc:creator>GERBER SARA-LOU (CNAM / Paris)</dc:creator>
  <cp:lastModifiedBy>COUE MARIE-ANGE (CNAM / Paris)</cp:lastModifiedBy>
  <cp:revision>113</cp:revision>
  <cp:lastPrinted>2024-11-26T08:47:25Z</cp:lastPrinted>
  <dcterms:created xsi:type="dcterms:W3CDTF">2020-12-03T09:33:36Z</dcterms:created>
  <dcterms:modified xsi:type="dcterms:W3CDTF">2026-06-02T07:16:40Z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0x01010016C44FF8773B7D4C8738FB91E3BC9BE2</vt:lpwstr>
  </property>
  <property fmtid="{D5CDD505-2E9C-101B-9397-08002B2CF9AE}" pid="3" name="MediaServiceImageTags">
    <vt:lpwstr/>
  </property>
</Properties>
</file>